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1"/>
  <c:style val="2"/>
  <c:chart>
    <c:title>
      <c:overlay val="0"/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Wartości</c:v>
                </c:pt>
              </c:strCache>
            </c:strRef>
          </c:tx>
          <c:invertIfNegative val="1"/>
          <c:cat>
            <c:strRef>
              <c:f>Sheet1!$A$2:$A$4</c:f>
              <c:strCache>
                <c:ptCount val="3"/>
                <c:pt idx="0">
                  <c:v>Redukcja emisji CO₂</c:v>
                </c:pt>
                <c:pt idx="1">
                  <c:v>Zużycie wody</c:v>
                </c:pt>
                <c:pt idx="2">
                  <c:v>Udział OZE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1200</c:v>
                </c:pt>
                <c:pt idx="1">
                  <c:v>85</c:v>
                </c:pt>
                <c:pt idx="2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73-489D-BDD0-F8F03684CA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68027336"/>
        <c:axId val="-2113994440"/>
      </c:barChart>
      <c:catAx>
        <c:axId val="-20680273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113994440"/>
        <c:crosses val="autoZero"/>
        <c:auto val="1"/>
        <c:lblAlgn val="ctr"/>
        <c:lblOffset val="100"/>
        <c:noMultiLvlLbl val="0"/>
      </c:catAx>
      <c:valAx>
        <c:axId val="-2113994440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-2068027336"/>
        <c:crosses val="autoZero"/>
        <c:crossBetween val="between"/>
      </c:valAx>
    </c:plotArea>
    <c:plotVisOnly val="1"/>
    <c:dispBlanksAs val="gap"/>
    <c:showDLblsOverMax val="1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1"/>
  <c:style val="2"/>
  <c:chart>
    <c:title>
      <c:overlay val="0"/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Wartości</c:v>
                </c:pt>
              </c:strCache>
            </c:strRef>
          </c:tx>
          <c:invertIfNegative val="1"/>
          <c:cat>
            <c:strRef>
              <c:f>Sheet1!$A$2:$A$4</c:f>
              <c:strCache>
                <c:ptCount val="3"/>
                <c:pt idx="0">
                  <c:v>Satysfakcja prac.</c:v>
                </c:pt>
                <c:pt idx="1">
                  <c:v>Inwest. społ.</c:v>
                </c:pt>
                <c:pt idx="2">
                  <c:v>Kobiety w zarz.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75</c:v>
                </c:pt>
                <c:pt idx="1">
                  <c:v>120000</c:v>
                </c:pt>
                <c:pt idx="2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7C-4F50-AF07-7B670B97CD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68027336"/>
        <c:axId val="-2113994440"/>
      </c:barChart>
      <c:catAx>
        <c:axId val="-20680273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113994440"/>
        <c:crosses val="autoZero"/>
        <c:auto val="1"/>
        <c:lblAlgn val="ctr"/>
        <c:lblOffset val="100"/>
        <c:noMultiLvlLbl val="0"/>
      </c:catAx>
      <c:valAx>
        <c:axId val="-2113994440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-2068027336"/>
        <c:crosses val="autoZero"/>
        <c:crossBetween val="between"/>
      </c:valAx>
    </c:plotArea>
    <c:plotVisOnly val="1"/>
    <c:dispBlanksAs val="gap"/>
    <c:showDLblsOverMax val="1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svg"/><Relationship Id="rId1" Type="http://schemas.openxmlformats.org/officeDocument/2006/relationships/image" Target="../media/image31.png"/><Relationship Id="rId4" Type="http://schemas.openxmlformats.org/officeDocument/2006/relationships/image" Target="../media/image34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svg"/><Relationship Id="rId1" Type="http://schemas.openxmlformats.org/officeDocument/2006/relationships/image" Target="../media/image35.png"/><Relationship Id="rId4" Type="http://schemas.openxmlformats.org/officeDocument/2006/relationships/image" Target="../media/image38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svg"/><Relationship Id="rId1" Type="http://schemas.openxmlformats.org/officeDocument/2006/relationships/image" Target="../media/image31.png"/><Relationship Id="rId4" Type="http://schemas.openxmlformats.org/officeDocument/2006/relationships/image" Target="../media/image34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svg"/><Relationship Id="rId1" Type="http://schemas.openxmlformats.org/officeDocument/2006/relationships/image" Target="../media/image35.png"/><Relationship Id="rId4" Type="http://schemas.openxmlformats.org/officeDocument/2006/relationships/image" Target="../media/image3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0BE8FD-5729-4F5E-8525-011A380B45C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B0655D0B-2375-46DB-A7E3-6AC15A86F008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Studenci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analizują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rzeczywiste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firmy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projektują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zestaw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KPI z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obszaru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zrównoważonego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rozwoju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B28F4C6A-27EA-45CE-87FF-38774D017392}" type="parTrans" cxnId="{996C759A-2B43-4FEB-B830-6D4CD9816B88}">
      <dgm:prSet/>
      <dgm:spPr/>
      <dgm:t>
        <a:bodyPr/>
        <a:lstStyle/>
        <a:p>
          <a:endParaRPr lang="en-US"/>
        </a:p>
      </dgm:t>
    </dgm:pt>
    <dgm:pt modelId="{4853E182-6988-4DDE-B922-83908743016A}" type="sibTrans" cxnId="{996C759A-2B43-4FEB-B830-6D4CD9816B88}">
      <dgm:prSet/>
      <dgm:spPr/>
      <dgm:t>
        <a:bodyPr/>
        <a:lstStyle/>
        <a:p>
          <a:endParaRPr lang="en-US"/>
        </a:p>
      </dgm:t>
    </dgm:pt>
    <dgm:pt modelId="{FC5AB67D-502A-4EBD-A953-DCBCDC32306C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przykład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IKEI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może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to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być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odsetek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energii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odnawialnej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a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lokalnej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piekarni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zmniejszenie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ilości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plastikowych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opakowań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 </a:t>
          </a:r>
        </a:p>
      </dgm:t>
    </dgm:pt>
    <dgm:pt modelId="{0E05C802-6E62-43A2-9603-FF1EC6BD41C4}" type="parTrans" cxnId="{14F818A0-B21F-4433-9827-18F2842DC2F8}">
      <dgm:prSet/>
      <dgm:spPr/>
      <dgm:t>
        <a:bodyPr/>
        <a:lstStyle/>
        <a:p>
          <a:endParaRPr lang="en-US"/>
        </a:p>
      </dgm:t>
    </dgm:pt>
    <dgm:pt modelId="{C9342633-2988-486F-B9E3-6804C052B005}" type="sibTrans" cxnId="{14F818A0-B21F-4433-9827-18F2842DC2F8}">
      <dgm:prSet/>
      <dgm:spPr/>
      <dgm:t>
        <a:bodyPr/>
        <a:lstStyle/>
        <a:p>
          <a:endParaRPr lang="en-US"/>
        </a:p>
      </dgm:t>
    </dgm:pt>
    <dgm:pt modelId="{29F7571B-2EF4-43D1-B15D-64FF1804E60C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Ważne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by KPI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były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mierzalne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osiągalne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istotne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danej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działalności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D1AA2E38-368B-4BBE-BF92-EDE381D55CD2}" type="parTrans" cxnId="{C926CA5B-E906-4410-9F43-286F169532F4}">
      <dgm:prSet/>
      <dgm:spPr/>
      <dgm:t>
        <a:bodyPr/>
        <a:lstStyle/>
        <a:p>
          <a:endParaRPr lang="en-US"/>
        </a:p>
      </dgm:t>
    </dgm:pt>
    <dgm:pt modelId="{A7A3320D-79ED-4638-9316-8C8077CAE9CD}" type="sibTrans" cxnId="{C926CA5B-E906-4410-9F43-286F169532F4}">
      <dgm:prSet/>
      <dgm:spPr/>
      <dgm:t>
        <a:bodyPr/>
        <a:lstStyle/>
        <a:p>
          <a:endParaRPr lang="en-US"/>
        </a:p>
      </dgm:t>
    </dgm:pt>
    <dgm:pt modelId="{C8113762-64AD-43DC-A9E9-34F7E6B336D2}" type="pres">
      <dgm:prSet presAssocID="{820BE8FD-5729-4F5E-8525-011A380B45C1}" presName="root" presStyleCnt="0">
        <dgm:presLayoutVars>
          <dgm:dir/>
          <dgm:resizeHandles val="exact"/>
        </dgm:presLayoutVars>
      </dgm:prSet>
      <dgm:spPr/>
    </dgm:pt>
    <dgm:pt modelId="{7EB4EF87-8FB5-49F1-A1CE-0A099C67798C}" type="pres">
      <dgm:prSet presAssocID="{B0655D0B-2375-46DB-A7E3-6AC15A86F008}" presName="compNode" presStyleCnt="0"/>
      <dgm:spPr/>
    </dgm:pt>
    <dgm:pt modelId="{9F975883-4EE8-437B-9DC4-DC0E49F0C8C4}" type="pres">
      <dgm:prSet presAssocID="{B0655D0B-2375-46DB-A7E3-6AC15A86F008}" presName="bgRect" presStyleLbl="bgShp" presStyleIdx="0" presStyleCnt="3"/>
      <dgm:spPr/>
    </dgm:pt>
    <dgm:pt modelId="{2BFF9B82-C22E-44BA-BA8A-A59F515D2901}" type="pres">
      <dgm:prSet presAssocID="{B0655D0B-2375-46DB-A7E3-6AC15A86F008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siążki"/>
        </a:ext>
      </dgm:extLst>
    </dgm:pt>
    <dgm:pt modelId="{32331329-490F-44BD-8269-D3387D25C17B}" type="pres">
      <dgm:prSet presAssocID="{B0655D0B-2375-46DB-A7E3-6AC15A86F008}" presName="spaceRect" presStyleCnt="0"/>
      <dgm:spPr/>
    </dgm:pt>
    <dgm:pt modelId="{6D5B57FF-9032-409A-BBFD-CACFA9B6A4FB}" type="pres">
      <dgm:prSet presAssocID="{B0655D0B-2375-46DB-A7E3-6AC15A86F008}" presName="parTx" presStyleLbl="revTx" presStyleIdx="0" presStyleCnt="3">
        <dgm:presLayoutVars>
          <dgm:chMax val="0"/>
          <dgm:chPref val="0"/>
        </dgm:presLayoutVars>
      </dgm:prSet>
      <dgm:spPr/>
    </dgm:pt>
    <dgm:pt modelId="{C1C60346-A1CC-41D7-A9BD-908299506121}" type="pres">
      <dgm:prSet presAssocID="{4853E182-6988-4DDE-B922-83908743016A}" presName="sibTrans" presStyleCnt="0"/>
      <dgm:spPr/>
    </dgm:pt>
    <dgm:pt modelId="{5E34E723-12CF-4322-85C6-F4D0D58B4070}" type="pres">
      <dgm:prSet presAssocID="{FC5AB67D-502A-4EBD-A953-DCBCDC32306C}" presName="compNode" presStyleCnt="0"/>
      <dgm:spPr/>
    </dgm:pt>
    <dgm:pt modelId="{33BCE61C-ECB1-427C-871C-4805C26F7C6E}" type="pres">
      <dgm:prSet presAssocID="{FC5AB67D-502A-4EBD-A953-DCBCDC32306C}" presName="bgRect" presStyleLbl="bgShp" presStyleIdx="1" presStyleCnt="3"/>
      <dgm:spPr/>
    </dgm:pt>
    <dgm:pt modelId="{AD91C7A2-73EA-496A-8B78-7E03FD49583C}" type="pres">
      <dgm:prSet presAssocID="{FC5AB67D-502A-4EBD-A953-DCBCDC32306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beczka"/>
        </a:ext>
      </dgm:extLst>
    </dgm:pt>
    <dgm:pt modelId="{8A053C84-35BD-4B27-87A3-5C4289C4B230}" type="pres">
      <dgm:prSet presAssocID="{FC5AB67D-502A-4EBD-A953-DCBCDC32306C}" presName="spaceRect" presStyleCnt="0"/>
      <dgm:spPr/>
    </dgm:pt>
    <dgm:pt modelId="{A8EA1D13-05E8-4976-AF77-8F0F8DEC3901}" type="pres">
      <dgm:prSet presAssocID="{FC5AB67D-502A-4EBD-A953-DCBCDC32306C}" presName="parTx" presStyleLbl="revTx" presStyleIdx="1" presStyleCnt="3">
        <dgm:presLayoutVars>
          <dgm:chMax val="0"/>
          <dgm:chPref val="0"/>
        </dgm:presLayoutVars>
      </dgm:prSet>
      <dgm:spPr/>
    </dgm:pt>
    <dgm:pt modelId="{19E04C87-288E-4A62-8068-B016447C41B9}" type="pres">
      <dgm:prSet presAssocID="{C9342633-2988-486F-B9E3-6804C052B005}" presName="sibTrans" presStyleCnt="0"/>
      <dgm:spPr/>
    </dgm:pt>
    <dgm:pt modelId="{5D1F7728-A61C-488F-943B-38A78AF9D2AD}" type="pres">
      <dgm:prSet presAssocID="{29F7571B-2EF4-43D1-B15D-64FF1804E60C}" presName="compNode" presStyleCnt="0"/>
      <dgm:spPr/>
    </dgm:pt>
    <dgm:pt modelId="{835B402C-B0A1-4A88-AF99-628FADAEC342}" type="pres">
      <dgm:prSet presAssocID="{29F7571B-2EF4-43D1-B15D-64FF1804E60C}" presName="bgRect" presStyleLbl="bgShp" presStyleIdx="2" presStyleCnt="3"/>
      <dgm:spPr/>
    </dgm:pt>
    <dgm:pt modelId="{36DAF7F7-CAE4-490F-A060-1876BA35AFD3}" type="pres">
      <dgm:prSet presAssocID="{29F7571B-2EF4-43D1-B15D-64FF1804E60C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rzał w dziesiątkę"/>
        </a:ext>
      </dgm:extLst>
    </dgm:pt>
    <dgm:pt modelId="{CDB8BB47-2457-4556-8C6C-5952EF1D51B2}" type="pres">
      <dgm:prSet presAssocID="{29F7571B-2EF4-43D1-B15D-64FF1804E60C}" presName="spaceRect" presStyleCnt="0"/>
      <dgm:spPr/>
    </dgm:pt>
    <dgm:pt modelId="{272EEE02-EA07-435E-B5A1-CC7FB5733A2A}" type="pres">
      <dgm:prSet presAssocID="{29F7571B-2EF4-43D1-B15D-64FF1804E60C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0758A032-DDEC-4D93-B615-C035853A0826}" type="presOf" srcId="{820BE8FD-5729-4F5E-8525-011A380B45C1}" destId="{C8113762-64AD-43DC-A9E9-34F7E6B336D2}" srcOrd="0" destOrd="0" presId="urn:microsoft.com/office/officeart/2018/2/layout/IconVerticalSolidList"/>
    <dgm:cxn modelId="{C926CA5B-E906-4410-9F43-286F169532F4}" srcId="{820BE8FD-5729-4F5E-8525-011A380B45C1}" destId="{29F7571B-2EF4-43D1-B15D-64FF1804E60C}" srcOrd="2" destOrd="0" parTransId="{D1AA2E38-368B-4BBE-BF92-EDE381D55CD2}" sibTransId="{A7A3320D-79ED-4638-9316-8C8077CAE9CD}"/>
    <dgm:cxn modelId="{996C759A-2B43-4FEB-B830-6D4CD9816B88}" srcId="{820BE8FD-5729-4F5E-8525-011A380B45C1}" destId="{B0655D0B-2375-46DB-A7E3-6AC15A86F008}" srcOrd="0" destOrd="0" parTransId="{B28F4C6A-27EA-45CE-87FF-38774D017392}" sibTransId="{4853E182-6988-4DDE-B922-83908743016A}"/>
    <dgm:cxn modelId="{14F818A0-B21F-4433-9827-18F2842DC2F8}" srcId="{820BE8FD-5729-4F5E-8525-011A380B45C1}" destId="{FC5AB67D-502A-4EBD-A953-DCBCDC32306C}" srcOrd="1" destOrd="0" parTransId="{0E05C802-6E62-43A2-9603-FF1EC6BD41C4}" sibTransId="{C9342633-2988-486F-B9E3-6804C052B005}"/>
    <dgm:cxn modelId="{9FCD68CD-76DA-42DF-A78B-C4D7B7A98FFB}" type="presOf" srcId="{FC5AB67D-502A-4EBD-A953-DCBCDC32306C}" destId="{A8EA1D13-05E8-4976-AF77-8F0F8DEC3901}" srcOrd="0" destOrd="0" presId="urn:microsoft.com/office/officeart/2018/2/layout/IconVerticalSolidList"/>
    <dgm:cxn modelId="{373C3AD4-90E0-45B2-936D-61146D2A82C4}" type="presOf" srcId="{29F7571B-2EF4-43D1-B15D-64FF1804E60C}" destId="{272EEE02-EA07-435E-B5A1-CC7FB5733A2A}" srcOrd="0" destOrd="0" presId="urn:microsoft.com/office/officeart/2018/2/layout/IconVerticalSolidList"/>
    <dgm:cxn modelId="{D5883AE0-AEE3-4DCF-83E9-EDBF174BE7F3}" type="presOf" srcId="{B0655D0B-2375-46DB-A7E3-6AC15A86F008}" destId="{6D5B57FF-9032-409A-BBFD-CACFA9B6A4FB}" srcOrd="0" destOrd="0" presId="urn:microsoft.com/office/officeart/2018/2/layout/IconVerticalSolidList"/>
    <dgm:cxn modelId="{6CF51EA3-B3B3-4647-94FC-141F0C6B5546}" type="presParOf" srcId="{C8113762-64AD-43DC-A9E9-34F7E6B336D2}" destId="{7EB4EF87-8FB5-49F1-A1CE-0A099C67798C}" srcOrd="0" destOrd="0" presId="urn:microsoft.com/office/officeart/2018/2/layout/IconVerticalSolidList"/>
    <dgm:cxn modelId="{57094D98-761C-44B6-A700-8805D129941A}" type="presParOf" srcId="{7EB4EF87-8FB5-49F1-A1CE-0A099C67798C}" destId="{9F975883-4EE8-437B-9DC4-DC0E49F0C8C4}" srcOrd="0" destOrd="0" presId="urn:microsoft.com/office/officeart/2018/2/layout/IconVerticalSolidList"/>
    <dgm:cxn modelId="{C7CDE80C-3DB4-41D9-ACA1-A3739CE9A37B}" type="presParOf" srcId="{7EB4EF87-8FB5-49F1-A1CE-0A099C67798C}" destId="{2BFF9B82-C22E-44BA-BA8A-A59F515D2901}" srcOrd="1" destOrd="0" presId="urn:microsoft.com/office/officeart/2018/2/layout/IconVerticalSolidList"/>
    <dgm:cxn modelId="{E5083323-34B4-4C22-86CC-89217BEBBED3}" type="presParOf" srcId="{7EB4EF87-8FB5-49F1-A1CE-0A099C67798C}" destId="{32331329-490F-44BD-8269-D3387D25C17B}" srcOrd="2" destOrd="0" presId="urn:microsoft.com/office/officeart/2018/2/layout/IconVerticalSolidList"/>
    <dgm:cxn modelId="{8F662B69-8433-4908-827F-F74C4AE60E7A}" type="presParOf" srcId="{7EB4EF87-8FB5-49F1-A1CE-0A099C67798C}" destId="{6D5B57FF-9032-409A-BBFD-CACFA9B6A4FB}" srcOrd="3" destOrd="0" presId="urn:microsoft.com/office/officeart/2018/2/layout/IconVerticalSolidList"/>
    <dgm:cxn modelId="{043972B1-42D3-42E5-9F1A-FFBDC3D2C838}" type="presParOf" srcId="{C8113762-64AD-43DC-A9E9-34F7E6B336D2}" destId="{C1C60346-A1CC-41D7-A9BD-908299506121}" srcOrd="1" destOrd="0" presId="urn:microsoft.com/office/officeart/2018/2/layout/IconVerticalSolidList"/>
    <dgm:cxn modelId="{9CB9C360-746A-458A-A9B4-660A5AD53A48}" type="presParOf" srcId="{C8113762-64AD-43DC-A9E9-34F7E6B336D2}" destId="{5E34E723-12CF-4322-85C6-F4D0D58B4070}" srcOrd="2" destOrd="0" presId="urn:microsoft.com/office/officeart/2018/2/layout/IconVerticalSolidList"/>
    <dgm:cxn modelId="{A9AA78DC-9D72-4CBD-8F84-DD38FA91B0B8}" type="presParOf" srcId="{5E34E723-12CF-4322-85C6-F4D0D58B4070}" destId="{33BCE61C-ECB1-427C-871C-4805C26F7C6E}" srcOrd="0" destOrd="0" presId="urn:microsoft.com/office/officeart/2018/2/layout/IconVerticalSolidList"/>
    <dgm:cxn modelId="{964174D3-0DDC-4CCA-B610-CB3F1911CB30}" type="presParOf" srcId="{5E34E723-12CF-4322-85C6-F4D0D58B4070}" destId="{AD91C7A2-73EA-496A-8B78-7E03FD49583C}" srcOrd="1" destOrd="0" presId="urn:microsoft.com/office/officeart/2018/2/layout/IconVerticalSolidList"/>
    <dgm:cxn modelId="{974438C9-213D-457A-B096-8CAA047A8EA7}" type="presParOf" srcId="{5E34E723-12CF-4322-85C6-F4D0D58B4070}" destId="{8A053C84-35BD-4B27-87A3-5C4289C4B230}" srcOrd="2" destOrd="0" presId="urn:microsoft.com/office/officeart/2018/2/layout/IconVerticalSolidList"/>
    <dgm:cxn modelId="{27377955-96CE-4763-9084-AB596A6C9117}" type="presParOf" srcId="{5E34E723-12CF-4322-85C6-F4D0D58B4070}" destId="{A8EA1D13-05E8-4976-AF77-8F0F8DEC3901}" srcOrd="3" destOrd="0" presId="urn:microsoft.com/office/officeart/2018/2/layout/IconVerticalSolidList"/>
    <dgm:cxn modelId="{F5254498-24D3-41CB-8708-F60926671577}" type="presParOf" srcId="{C8113762-64AD-43DC-A9E9-34F7E6B336D2}" destId="{19E04C87-288E-4A62-8068-B016447C41B9}" srcOrd="3" destOrd="0" presId="urn:microsoft.com/office/officeart/2018/2/layout/IconVerticalSolidList"/>
    <dgm:cxn modelId="{389ADE5D-4F5D-4855-A838-3B718DCB96CF}" type="presParOf" srcId="{C8113762-64AD-43DC-A9E9-34F7E6B336D2}" destId="{5D1F7728-A61C-488F-943B-38A78AF9D2AD}" srcOrd="4" destOrd="0" presId="urn:microsoft.com/office/officeart/2018/2/layout/IconVerticalSolidList"/>
    <dgm:cxn modelId="{A82565F3-0274-43ED-BA81-E3D439C46D52}" type="presParOf" srcId="{5D1F7728-A61C-488F-943B-38A78AF9D2AD}" destId="{835B402C-B0A1-4A88-AF99-628FADAEC342}" srcOrd="0" destOrd="0" presId="urn:microsoft.com/office/officeart/2018/2/layout/IconVerticalSolidList"/>
    <dgm:cxn modelId="{D254EA8F-7791-4450-822B-9A6EBCBB0D2C}" type="presParOf" srcId="{5D1F7728-A61C-488F-943B-38A78AF9D2AD}" destId="{36DAF7F7-CAE4-490F-A060-1876BA35AFD3}" srcOrd="1" destOrd="0" presId="urn:microsoft.com/office/officeart/2018/2/layout/IconVerticalSolidList"/>
    <dgm:cxn modelId="{0DB00754-1A85-41DE-BF7A-44213FDE1EDC}" type="presParOf" srcId="{5D1F7728-A61C-488F-943B-38A78AF9D2AD}" destId="{CDB8BB47-2457-4556-8C6C-5952EF1D51B2}" srcOrd="2" destOrd="0" presId="urn:microsoft.com/office/officeart/2018/2/layout/IconVerticalSolidList"/>
    <dgm:cxn modelId="{B7C34D9E-ED6F-49A4-AFC2-BF18CD8335F8}" type="presParOf" srcId="{5D1F7728-A61C-488F-943B-38A78AF9D2AD}" destId="{272EEE02-EA07-435E-B5A1-CC7FB5733A2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E01363-850B-4236-98F6-73F04271AE6C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0256FF40-D948-4428-B3A0-89FA6ECDCFBC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Aby KPI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były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skuteczne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muszą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być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SMART: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konkretne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mierzalne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osiągalne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istotne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określone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czasie</a:t>
          </a:r>
          <a:r>
            <a:rPr lang="en-US" dirty="0"/>
            <a:t>.</a:t>
          </a:r>
        </a:p>
      </dgm:t>
    </dgm:pt>
    <dgm:pt modelId="{19838E82-9DA5-4320-A038-09425EEEFAB0}" type="parTrans" cxnId="{B0FAB085-AD1C-450F-8DD2-A3ACF077257D}">
      <dgm:prSet/>
      <dgm:spPr/>
      <dgm:t>
        <a:bodyPr/>
        <a:lstStyle/>
        <a:p>
          <a:endParaRPr lang="en-US"/>
        </a:p>
      </dgm:t>
    </dgm:pt>
    <dgm:pt modelId="{F0A8327B-9A94-4643-ADB0-954853912EAF}" type="sibTrans" cxnId="{B0FAB085-AD1C-450F-8DD2-A3ACF077257D}">
      <dgm:prSet/>
      <dgm:spPr/>
      <dgm:t>
        <a:bodyPr/>
        <a:lstStyle/>
        <a:p>
          <a:endParaRPr lang="en-US"/>
        </a:p>
      </dgm:t>
    </dgm:pt>
    <dgm:pt modelId="{F8BEF332-907A-482D-8FA6-7AAAC36F3E58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Ich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stosowanie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ułatwia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wspiera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zarządzanie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pozwala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lepiej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komunikować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swoje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zakresie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zrównoważonego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rozwoju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4631A4E1-0304-467E-B403-13075A3A0AB8}" type="parTrans" cxnId="{36784AC5-D70F-4C04-AAEC-431E681DA50D}">
      <dgm:prSet/>
      <dgm:spPr/>
      <dgm:t>
        <a:bodyPr/>
        <a:lstStyle/>
        <a:p>
          <a:endParaRPr lang="en-US"/>
        </a:p>
      </dgm:t>
    </dgm:pt>
    <dgm:pt modelId="{E0D181AF-4952-448D-B6FF-29EA71B26417}" type="sibTrans" cxnId="{36784AC5-D70F-4C04-AAEC-431E681DA50D}">
      <dgm:prSet/>
      <dgm:spPr/>
      <dgm:t>
        <a:bodyPr/>
        <a:lstStyle/>
        <a:p>
          <a:endParaRPr lang="en-US"/>
        </a:p>
      </dgm:t>
    </dgm:pt>
    <dgm:pt modelId="{85EFB1F3-8AC9-49D9-86AA-CACC2A5A73D7}" type="pres">
      <dgm:prSet presAssocID="{93E01363-850B-4236-98F6-73F04271AE6C}" presName="linear" presStyleCnt="0">
        <dgm:presLayoutVars>
          <dgm:animLvl val="lvl"/>
          <dgm:resizeHandles val="exact"/>
        </dgm:presLayoutVars>
      </dgm:prSet>
      <dgm:spPr/>
    </dgm:pt>
    <dgm:pt modelId="{A1628473-0A08-4195-84AC-38EA973FB690}" type="pres">
      <dgm:prSet presAssocID="{0256FF40-D948-4428-B3A0-89FA6ECDCFBC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2143C235-7721-4F54-A5C0-0584E8914B45}" type="pres">
      <dgm:prSet presAssocID="{F0A8327B-9A94-4643-ADB0-954853912EAF}" presName="spacer" presStyleCnt="0"/>
      <dgm:spPr/>
    </dgm:pt>
    <dgm:pt modelId="{83EF780A-8B7A-4D25-91E1-DD279EA130BB}" type="pres">
      <dgm:prSet presAssocID="{F8BEF332-907A-482D-8FA6-7AAAC36F3E58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55138E34-75C0-487A-9F01-4DB50C26B77A}" type="presOf" srcId="{93E01363-850B-4236-98F6-73F04271AE6C}" destId="{85EFB1F3-8AC9-49D9-86AA-CACC2A5A73D7}" srcOrd="0" destOrd="0" presId="urn:microsoft.com/office/officeart/2005/8/layout/vList2"/>
    <dgm:cxn modelId="{1374BC54-0D9E-4AEB-86DD-8CC4C211634D}" type="presOf" srcId="{F8BEF332-907A-482D-8FA6-7AAAC36F3E58}" destId="{83EF780A-8B7A-4D25-91E1-DD279EA130BB}" srcOrd="0" destOrd="0" presId="urn:microsoft.com/office/officeart/2005/8/layout/vList2"/>
    <dgm:cxn modelId="{B0FAB085-AD1C-450F-8DD2-A3ACF077257D}" srcId="{93E01363-850B-4236-98F6-73F04271AE6C}" destId="{0256FF40-D948-4428-B3A0-89FA6ECDCFBC}" srcOrd="0" destOrd="0" parTransId="{19838E82-9DA5-4320-A038-09425EEEFAB0}" sibTransId="{F0A8327B-9A94-4643-ADB0-954853912EAF}"/>
    <dgm:cxn modelId="{C66A2990-FF38-4506-9B84-F383D5DF67CD}" type="presOf" srcId="{0256FF40-D948-4428-B3A0-89FA6ECDCFBC}" destId="{A1628473-0A08-4195-84AC-38EA973FB690}" srcOrd="0" destOrd="0" presId="urn:microsoft.com/office/officeart/2005/8/layout/vList2"/>
    <dgm:cxn modelId="{36784AC5-D70F-4C04-AAEC-431E681DA50D}" srcId="{93E01363-850B-4236-98F6-73F04271AE6C}" destId="{F8BEF332-907A-482D-8FA6-7AAAC36F3E58}" srcOrd="1" destOrd="0" parTransId="{4631A4E1-0304-467E-B403-13075A3A0AB8}" sibTransId="{E0D181AF-4952-448D-B6FF-29EA71B26417}"/>
    <dgm:cxn modelId="{CC433539-139C-4812-8408-D1DF473B6708}" type="presParOf" srcId="{85EFB1F3-8AC9-49D9-86AA-CACC2A5A73D7}" destId="{A1628473-0A08-4195-84AC-38EA973FB690}" srcOrd="0" destOrd="0" presId="urn:microsoft.com/office/officeart/2005/8/layout/vList2"/>
    <dgm:cxn modelId="{B32CDD14-4F21-4803-91B8-BF5DD1AF9189}" type="presParOf" srcId="{85EFB1F3-8AC9-49D9-86AA-CACC2A5A73D7}" destId="{2143C235-7721-4F54-A5C0-0584E8914B45}" srcOrd="1" destOrd="0" presId="urn:microsoft.com/office/officeart/2005/8/layout/vList2"/>
    <dgm:cxn modelId="{7A33C79E-D279-4C98-9E0B-FB953636662F}" type="presParOf" srcId="{85EFB1F3-8AC9-49D9-86AA-CACC2A5A73D7}" destId="{83EF780A-8B7A-4D25-91E1-DD279EA130BB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FB8BE9-0C5B-43A8-B02C-FD89D3E62834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4362E9EB-79BC-4F1C-BB23-C8266EAC9E23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kluczowe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znaczenie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mają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liczbowe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które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pozwalają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śledzić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postępy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D150592D-01CD-4FCD-9500-694802FA3B23}" type="parTrans" cxnId="{5D6FF6EF-777F-4318-A963-BF1C6CBD5432}">
      <dgm:prSet/>
      <dgm:spPr/>
      <dgm:t>
        <a:bodyPr/>
        <a:lstStyle/>
        <a:p>
          <a:endParaRPr lang="en-US"/>
        </a:p>
      </dgm:t>
    </dgm:pt>
    <dgm:pt modelId="{0CD70083-FD51-49AB-A86B-30DDC5560DEF}" type="sibTrans" cxnId="{5D6FF6EF-777F-4318-A963-BF1C6CBD5432}">
      <dgm:prSet/>
      <dgm:spPr/>
      <dgm:t>
        <a:bodyPr/>
        <a:lstStyle/>
        <a:p>
          <a:endParaRPr lang="en-US"/>
        </a:p>
      </dgm:t>
    </dgm:pt>
    <dgm:pt modelId="{F9E6ADC6-B7EA-47FA-942D-07038D33E7C9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Wskaźniki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KPI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umożliwiają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spójne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przedstawienie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wyników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działań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rzecz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środowiska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społeczeństwa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ładu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korporacyjnego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 </a:t>
          </a:r>
        </a:p>
      </dgm:t>
    </dgm:pt>
    <dgm:pt modelId="{447D4E4B-8BD7-443E-BF4F-51FEB2622E12}" type="parTrans" cxnId="{A1F43FF0-90F8-40C3-9079-9365A46C0E70}">
      <dgm:prSet/>
      <dgm:spPr/>
      <dgm:t>
        <a:bodyPr/>
        <a:lstStyle/>
        <a:p>
          <a:endParaRPr lang="en-US"/>
        </a:p>
      </dgm:t>
    </dgm:pt>
    <dgm:pt modelId="{81DEE331-3A80-4E6F-A761-67811B49939C}" type="sibTrans" cxnId="{A1F43FF0-90F8-40C3-9079-9365A46C0E70}">
      <dgm:prSet/>
      <dgm:spPr/>
      <dgm:t>
        <a:bodyPr/>
        <a:lstStyle/>
        <a:p>
          <a:endParaRPr lang="en-US"/>
        </a:p>
      </dgm:t>
    </dgm:pt>
    <dgm:pt modelId="{424C6A1B-D28F-4A7F-A23A-7A2E95E36EB9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Najczęściej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stosowanymi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standardami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GRI (Global Reporting Initiative), SASB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oraz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ESRS (European Sustainability Reporting Standards).</a:t>
          </a:r>
        </a:p>
      </dgm:t>
    </dgm:pt>
    <dgm:pt modelId="{9E667578-9DBE-45F9-9D06-3F2FC3AE5763}" type="parTrans" cxnId="{5E270CD1-05D9-4793-819F-B74DAFFDC882}">
      <dgm:prSet/>
      <dgm:spPr/>
      <dgm:t>
        <a:bodyPr/>
        <a:lstStyle/>
        <a:p>
          <a:endParaRPr lang="en-US"/>
        </a:p>
      </dgm:t>
    </dgm:pt>
    <dgm:pt modelId="{77D7BDD2-9647-465A-BE38-BE0B5196B895}" type="sibTrans" cxnId="{5E270CD1-05D9-4793-819F-B74DAFFDC882}">
      <dgm:prSet/>
      <dgm:spPr/>
      <dgm:t>
        <a:bodyPr/>
        <a:lstStyle/>
        <a:p>
          <a:endParaRPr lang="en-US"/>
        </a:p>
      </dgm:t>
    </dgm:pt>
    <dgm:pt modelId="{2D9D8E37-3977-425D-8690-FB3D57F1DBAD}" type="pres">
      <dgm:prSet presAssocID="{B3FB8BE9-0C5B-43A8-B02C-FD89D3E62834}" presName="linear" presStyleCnt="0">
        <dgm:presLayoutVars>
          <dgm:animLvl val="lvl"/>
          <dgm:resizeHandles val="exact"/>
        </dgm:presLayoutVars>
      </dgm:prSet>
      <dgm:spPr/>
    </dgm:pt>
    <dgm:pt modelId="{1CF1E5CA-2BD5-4040-A6F6-FF74D20D145E}" type="pres">
      <dgm:prSet presAssocID="{4362E9EB-79BC-4F1C-BB23-C8266EAC9E2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2104BDB-6751-4EB9-975A-C716F6746EDC}" type="pres">
      <dgm:prSet presAssocID="{0CD70083-FD51-49AB-A86B-30DDC5560DEF}" presName="spacer" presStyleCnt="0"/>
      <dgm:spPr/>
    </dgm:pt>
    <dgm:pt modelId="{4DF5679B-B33F-43D5-9EA6-EBACE0B888E5}" type="pres">
      <dgm:prSet presAssocID="{F9E6ADC6-B7EA-47FA-942D-07038D33E7C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DA9DAC32-8AEA-4F48-9CD1-0F7A4FA14B7C}" type="pres">
      <dgm:prSet presAssocID="{81DEE331-3A80-4E6F-A761-67811B49939C}" presName="spacer" presStyleCnt="0"/>
      <dgm:spPr/>
    </dgm:pt>
    <dgm:pt modelId="{1C224C8D-E256-4BEA-A285-AE4F037D9F30}" type="pres">
      <dgm:prSet presAssocID="{424C6A1B-D28F-4A7F-A23A-7A2E95E36EB9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7819BC0A-B2D4-4110-9819-4D56CEFF7844}" type="presOf" srcId="{F9E6ADC6-B7EA-47FA-942D-07038D33E7C9}" destId="{4DF5679B-B33F-43D5-9EA6-EBACE0B888E5}" srcOrd="0" destOrd="0" presId="urn:microsoft.com/office/officeart/2005/8/layout/vList2"/>
    <dgm:cxn modelId="{89364F6D-7A0A-40C0-8419-1E3CC466A331}" type="presOf" srcId="{4362E9EB-79BC-4F1C-BB23-C8266EAC9E23}" destId="{1CF1E5CA-2BD5-4040-A6F6-FF74D20D145E}" srcOrd="0" destOrd="0" presId="urn:microsoft.com/office/officeart/2005/8/layout/vList2"/>
    <dgm:cxn modelId="{E299EF8F-68D4-47FC-ABC2-E45F27B83D52}" type="presOf" srcId="{B3FB8BE9-0C5B-43A8-B02C-FD89D3E62834}" destId="{2D9D8E37-3977-425D-8690-FB3D57F1DBAD}" srcOrd="0" destOrd="0" presId="urn:microsoft.com/office/officeart/2005/8/layout/vList2"/>
    <dgm:cxn modelId="{5E270CD1-05D9-4793-819F-B74DAFFDC882}" srcId="{B3FB8BE9-0C5B-43A8-B02C-FD89D3E62834}" destId="{424C6A1B-D28F-4A7F-A23A-7A2E95E36EB9}" srcOrd="2" destOrd="0" parTransId="{9E667578-9DBE-45F9-9D06-3F2FC3AE5763}" sibTransId="{77D7BDD2-9647-465A-BE38-BE0B5196B895}"/>
    <dgm:cxn modelId="{5D6FF6EF-777F-4318-A963-BF1C6CBD5432}" srcId="{B3FB8BE9-0C5B-43A8-B02C-FD89D3E62834}" destId="{4362E9EB-79BC-4F1C-BB23-C8266EAC9E23}" srcOrd="0" destOrd="0" parTransId="{D150592D-01CD-4FCD-9500-694802FA3B23}" sibTransId="{0CD70083-FD51-49AB-A86B-30DDC5560DEF}"/>
    <dgm:cxn modelId="{A1F43FF0-90F8-40C3-9079-9365A46C0E70}" srcId="{B3FB8BE9-0C5B-43A8-B02C-FD89D3E62834}" destId="{F9E6ADC6-B7EA-47FA-942D-07038D33E7C9}" srcOrd="1" destOrd="0" parTransId="{447D4E4B-8BD7-443E-BF4F-51FEB2622E12}" sibTransId="{81DEE331-3A80-4E6F-A761-67811B49939C}"/>
    <dgm:cxn modelId="{A06137F8-0255-4EBB-85A3-9D8A977131D6}" type="presOf" srcId="{424C6A1B-D28F-4A7F-A23A-7A2E95E36EB9}" destId="{1C224C8D-E256-4BEA-A285-AE4F037D9F30}" srcOrd="0" destOrd="0" presId="urn:microsoft.com/office/officeart/2005/8/layout/vList2"/>
    <dgm:cxn modelId="{49CA9DAB-EB00-4EE3-BC1B-728D99044102}" type="presParOf" srcId="{2D9D8E37-3977-425D-8690-FB3D57F1DBAD}" destId="{1CF1E5CA-2BD5-4040-A6F6-FF74D20D145E}" srcOrd="0" destOrd="0" presId="urn:microsoft.com/office/officeart/2005/8/layout/vList2"/>
    <dgm:cxn modelId="{1C4CBAE7-7C93-4580-99D7-6BF3F8809407}" type="presParOf" srcId="{2D9D8E37-3977-425D-8690-FB3D57F1DBAD}" destId="{B2104BDB-6751-4EB9-975A-C716F6746EDC}" srcOrd="1" destOrd="0" presId="urn:microsoft.com/office/officeart/2005/8/layout/vList2"/>
    <dgm:cxn modelId="{EFF34D4C-B25D-4CC8-B31B-8600E1FFCCC2}" type="presParOf" srcId="{2D9D8E37-3977-425D-8690-FB3D57F1DBAD}" destId="{4DF5679B-B33F-43D5-9EA6-EBACE0B888E5}" srcOrd="2" destOrd="0" presId="urn:microsoft.com/office/officeart/2005/8/layout/vList2"/>
    <dgm:cxn modelId="{80165A8A-AA64-42DB-85CF-B899E1419B13}" type="presParOf" srcId="{2D9D8E37-3977-425D-8690-FB3D57F1DBAD}" destId="{DA9DAC32-8AEA-4F48-9CD1-0F7A4FA14B7C}" srcOrd="3" destOrd="0" presId="urn:microsoft.com/office/officeart/2005/8/layout/vList2"/>
    <dgm:cxn modelId="{8860B01A-8E29-4EE4-A71F-942FE24D5EB4}" type="presParOf" srcId="{2D9D8E37-3977-425D-8690-FB3D57F1DBAD}" destId="{1C224C8D-E256-4BEA-A285-AE4F037D9F3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CE1957F-0D4C-4DFF-8AE9-F1DA654EC4E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C78C600F-F041-4BE2-BF72-0EF83C899270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Wskaźniki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KPI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mogą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mieć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charakter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ilościowy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(np.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poziom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emisji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CO₂,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liczba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zatrudnionych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kobiet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lub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jakościowy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(np.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ocena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transparentności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zarządzania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).</a:t>
          </a:r>
        </a:p>
      </dgm:t>
    </dgm:pt>
    <dgm:pt modelId="{03E98CD7-D415-41C0-A1F8-908BDC105A7C}" type="parTrans" cxnId="{F44ACFF4-8649-4821-AB0C-4724EF5A1637}">
      <dgm:prSet/>
      <dgm:spPr/>
      <dgm:t>
        <a:bodyPr/>
        <a:lstStyle/>
        <a:p>
          <a:endParaRPr lang="en-US"/>
        </a:p>
      </dgm:t>
    </dgm:pt>
    <dgm:pt modelId="{DB682546-1353-4D82-A086-E181ED9B905B}" type="sibTrans" cxnId="{F44ACFF4-8649-4821-AB0C-4724EF5A1637}">
      <dgm:prSet/>
      <dgm:spPr/>
      <dgm:t>
        <a:bodyPr/>
        <a:lstStyle/>
        <a:p>
          <a:endParaRPr lang="en-US"/>
        </a:p>
      </dgm:t>
    </dgm:pt>
    <dgm:pt modelId="{FD3C9DEA-4A3E-49F5-8A03-E19CD8D8B1AD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Dobrze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zaprojektowany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zestaw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KPI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łączy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oba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typy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by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uchwycić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zarówno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twarde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jak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miękkie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aspekty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funkcjonowania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CE1C949A-3DBB-4CE9-89CD-B7D40FCABB38}" type="parTrans" cxnId="{AEF9B531-8D9E-4FC0-A5C2-1C6B43446AF1}">
      <dgm:prSet/>
      <dgm:spPr/>
      <dgm:t>
        <a:bodyPr/>
        <a:lstStyle/>
        <a:p>
          <a:endParaRPr lang="en-US"/>
        </a:p>
      </dgm:t>
    </dgm:pt>
    <dgm:pt modelId="{0143F973-9D6C-41C5-BF05-B7762F290713}" type="sibTrans" cxnId="{AEF9B531-8D9E-4FC0-A5C2-1C6B43446AF1}">
      <dgm:prSet/>
      <dgm:spPr/>
      <dgm:t>
        <a:bodyPr/>
        <a:lstStyle/>
        <a:p>
          <a:endParaRPr lang="en-US"/>
        </a:p>
      </dgm:t>
    </dgm:pt>
    <dgm:pt modelId="{A40BE6D8-5C11-4605-A5AE-AD384D7A6077}" type="pres">
      <dgm:prSet presAssocID="{BCE1957F-0D4C-4DFF-8AE9-F1DA654EC4E7}" presName="vert0" presStyleCnt="0">
        <dgm:presLayoutVars>
          <dgm:dir/>
          <dgm:animOne val="branch"/>
          <dgm:animLvl val="lvl"/>
        </dgm:presLayoutVars>
      </dgm:prSet>
      <dgm:spPr/>
    </dgm:pt>
    <dgm:pt modelId="{3BC2FCE3-4191-42E1-868C-39EC7F3A5573}" type="pres">
      <dgm:prSet presAssocID="{C78C600F-F041-4BE2-BF72-0EF83C899270}" presName="thickLine" presStyleLbl="alignNode1" presStyleIdx="0" presStyleCnt="2"/>
      <dgm:spPr/>
    </dgm:pt>
    <dgm:pt modelId="{6B06C6A3-BF2F-4F95-BB3E-17E6113049B0}" type="pres">
      <dgm:prSet presAssocID="{C78C600F-F041-4BE2-BF72-0EF83C899270}" presName="horz1" presStyleCnt="0"/>
      <dgm:spPr/>
    </dgm:pt>
    <dgm:pt modelId="{0D78CC73-3D3E-4685-9796-8B24BD5D44AA}" type="pres">
      <dgm:prSet presAssocID="{C78C600F-F041-4BE2-BF72-0EF83C899270}" presName="tx1" presStyleLbl="revTx" presStyleIdx="0" presStyleCnt="2"/>
      <dgm:spPr/>
    </dgm:pt>
    <dgm:pt modelId="{4D11910D-73DF-4839-9608-585D2D411E58}" type="pres">
      <dgm:prSet presAssocID="{C78C600F-F041-4BE2-BF72-0EF83C899270}" presName="vert1" presStyleCnt="0"/>
      <dgm:spPr/>
    </dgm:pt>
    <dgm:pt modelId="{BC111382-8E9B-48D8-8A1F-2ED78155E80A}" type="pres">
      <dgm:prSet presAssocID="{FD3C9DEA-4A3E-49F5-8A03-E19CD8D8B1AD}" presName="thickLine" presStyleLbl="alignNode1" presStyleIdx="1" presStyleCnt="2"/>
      <dgm:spPr/>
    </dgm:pt>
    <dgm:pt modelId="{95EE7480-392D-4A68-B109-94C2332EDBF3}" type="pres">
      <dgm:prSet presAssocID="{FD3C9DEA-4A3E-49F5-8A03-E19CD8D8B1AD}" presName="horz1" presStyleCnt="0"/>
      <dgm:spPr/>
    </dgm:pt>
    <dgm:pt modelId="{F71AEA0B-C212-483C-B6AC-CEF25D15A657}" type="pres">
      <dgm:prSet presAssocID="{FD3C9DEA-4A3E-49F5-8A03-E19CD8D8B1AD}" presName="tx1" presStyleLbl="revTx" presStyleIdx="1" presStyleCnt="2"/>
      <dgm:spPr/>
    </dgm:pt>
    <dgm:pt modelId="{0FD6DBF1-3DDC-4295-8510-12640F34EA28}" type="pres">
      <dgm:prSet presAssocID="{FD3C9DEA-4A3E-49F5-8A03-E19CD8D8B1AD}" presName="vert1" presStyleCnt="0"/>
      <dgm:spPr/>
    </dgm:pt>
  </dgm:ptLst>
  <dgm:cxnLst>
    <dgm:cxn modelId="{AEF9B531-8D9E-4FC0-A5C2-1C6B43446AF1}" srcId="{BCE1957F-0D4C-4DFF-8AE9-F1DA654EC4E7}" destId="{FD3C9DEA-4A3E-49F5-8A03-E19CD8D8B1AD}" srcOrd="1" destOrd="0" parTransId="{CE1C949A-3DBB-4CE9-89CD-B7D40FCABB38}" sibTransId="{0143F973-9D6C-41C5-BF05-B7762F290713}"/>
    <dgm:cxn modelId="{D260D542-E1BC-4425-8A22-442C0ABA8008}" type="presOf" srcId="{C78C600F-F041-4BE2-BF72-0EF83C899270}" destId="{0D78CC73-3D3E-4685-9796-8B24BD5D44AA}" srcOrd="0" destOrd="0" presId="urn:microsoft.com/office/officeart/2008/layout/LinedList"/>
    <dgm:cxn modelId="{AB20D067-2CB1-4CC9-AED1-5D2F593D2588}" type="presOf" srcId="{BCE1957F-0D4C-4DFF-8AE9-F1DA654EC4E7}" destId="{A40BE6D8-5C11-4605-A5AE-AD384D7A6077}" srcOrd="0" destOrd="0" presId="urn:microsoft.com/office/officeart/2008/layout/LinedList"/>
    <dgm:cxn modelId="{987E1B94-5E6F-4637-A4E1-59294389D4A7}" type="presOf" srcId="{FD3C9DEA-4A3E-49F5-8A03-E19CD8D8B1AD}" destId="{F71AEA0B-C212-483C-B6AC-CEF25D15A657}" srcOrd="0" destOrd="0" presId="urn:microsoft.com/office/officeart/2008/layout/LinedList"/>
    <dgm:cxn modelId="{F44ACFF4-8649-4821-AB0C-4724EF5A1637}" srcId="{BCE1957F-0D4C-4DFF-8AE9-F1DA654EC4E7}" destId="{C78C600F-F041-4BE2-BF72-0EF83C899270}" srcOrd="0" destOrd="0" parTransId="{03E98CD7-D415-41C0-A1F8-908BDC105A7C}" sibTransId="{DB682546-1353-4D82-A086-E181ED9B905B}"/>
    <dgm:cxn modelId="{6643DBD2-5545-44E2-BDF9-5E4D8F56F762}" type="presParOf" srcId="{A40BE6D8-5C11-4605-A5AE-AD384D7A6077}" destId="{3BC2FCE3-4191-42E1-868C-39EC7F3A5573}" srcOrd="0" destOrd="0" presId="urn:microsoft.com/office/officeart/2008/layout/LinedList"/>
    <dgm:cxn modelId="{E8FF48EB-DB00-4505-9D8B-2D9DA01C4ED8}" type="presParOf" srcId="{A40BE6D8-5C11-4605-A5AE-AD384D7A6077}" destId="{6B06C6A3-BF2F-4F95-BB3E-17E6113049B0}" srcOrd="1" destOrd="0" presId="urn:microsoft.com/office/officeart/2008/layout/LinedList"/>
    <dgm:cxn modelId="{523D4C10-A64D-4C90-8644-93C8F90DD1A5}" type="presParOf" srcId="{6B06C6A3-BF2F-4F95-BB3E-17E6113049B0}" destId="{0D78CC73-3D3E-4685-9796-8B24BD5D44AA}" srcOrd="0" destOrd="0" presId="urn:microsoft.com/office/officeart/2008/layout/LinedList"/>
    <dgm:cxn modelId="{4DA0C55B-A7B6-4F97-98F2-472D451390A0}" type="presParOf" srcId="{6B06C6A3-BF2F-4F95-BB3E-17E6113049B0}" destId="{4D11910D-73DF-4839-9608-585D2D411E58}" srcOrd="1" destOrd="0" presId="urn:microsoft.com/office/officeart/2008/layout/LinedList"/>
    <dgm:cxn modelId="{8B569563-8CE7-4E11-80AA-A8278F4C438A}" type="presParOf" srcId="{A40BE6D8-5C11-4605-A5AE-AD384D7A6077}" destId="{BC111382-8E9B-48D8-8A1F-2ED78155E80A}" srcOrd="2" destOrd="0" presId="urn:microsoft.com/office/officeart/2008/layout/LinedList"/>
    <dgm:cxn modelId="{6F349F79-E72A-48CE-A4CD-95CEBB3E937F}" type="presParOf" srcId="{A40BE6D8-5C11-4605-A5AE-AD384D7A6077}" destId="{95EE7480-392D-4A68-B109-94C2332EDBF3}" srcOrd="3" destOrd="0" presId="urn:microsoft.com/office/officeart/2008/layout/LinedList"/>
    <dgm:cxn modelId="{F17A5D3D-65FB-4C19-A559-F48AAB3619E5}" type="presParOf" srcId="{95EE7480-392D-4A68-B109-94C2332EDBF3}" destId="{F71AEA0B-C212-483C-B6AC-CEF25D15A657}" srcOrd="0" destOrd="0" presId="urn:microsoft.com/office/officeart/2008/layout/LinedList"/>
    <dgm:cxn modelId="{31E676E2-C266-4D81-A6CC-CA62A9E8E1E6}" type="presParOf" srcId="{95EE7480-392D-4A68-B109-94C2332EDBF3}" destId="{0FD6DBF1-3DDC-4295-8510-12640F34EA2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19295DB-35F6-470A-B760-40EE51E95C7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0D8798ED-6BEC-4A79-8BB0-AC87233B7039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Dobrze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dobrane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wskaźniki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KPI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umożliwiają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podejmowanie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decyzji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strategicznych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oparciu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4B2B484E-759F-4329-8820-1045BAF278C9}" type="parTrans" cxnId="{5CA50733-9E03-4DD0-A952-FA839E3F0081}">
      <dgm:prSet/>
      <dgm:spPr/>
      <dgm:t>
        <a:bodyPr/>
        <a:lstStyle/>
        <a:p>
          <a:endParaRPr lang="en-US"/>
        </a:p>
      </dgm:t>
    </dgm:pt>
    <dgm:pt modelId="{16F54144-F718-460D-9810-E831633F3185}" type="sibTrans" cxnId="{5CA50733-9E03-4DD0-A952-FA839E3F0081}">
      <dgm:prSet/>
      <dgm:spPr/>
      <dgm:t>
        <a:bodyPr/>
        <a:lstStyle/>
        <a:p>
          <a:endParaRPr lang="en-US"/>
        </a:p>
      </dgm:t>
    </dgm:pt>
    <dgm:pt modelId="{02D5956A-EC69-4A8D-8A8C-9FE9601D9B28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Pomagają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one 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identyfikacji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obszarów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wymagających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poprawy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wspierają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ustalanie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priorytetów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oraz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umożliwiają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porównania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międzyokresowe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benchmarking z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innymi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podmiotami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1C0ABC3C-AE2F-4E9D-B023-9FE9C85FFA17}" type="parTrans" cxnId="{4DA20332-8D4F-40E2-98C2-D835353C1759}">
      <dgm:prSet/>
      <dgm:spPr/>
      <dgm:t>
        <a:bodyPr/>
        <a:lstStyle/>
        <a:p>
          <a:endParaRPr lang="en-US"/>
        </a:p>
      </dgm:t>
    </dgm:pt>
    <dgm:pt modelId="{DCB3F64C-7646-4142-986A-716B022DFEEA}" type="sibTrans" cxnId="{4DA20332-8D4F-40E2-98C2-D835353C1759}">
      <dgm:prSet/>
      <dgm:spPr/>
      <dgm:t>
        <a:bodyPr/>
        <a:lstStyle/>
        <a:p>
          <a:endParaRPr lang="en-US"/>
        </a:p>
      </dgm:t>
    </dgm:pt>
    <dgm:pt modelId="{9CB5DAEA-E5A9-408F-A9E7-4FCCCF1E378F}" type="pres">
      <dgm:prSet presAssocID="{C19295DB-35F6-470A-B760-40EE51E95C7E}" presName="root" presStyleCnt="0">
        <dgm:presLayoutVars>
          <dgm:dir/>
          <dgm:resizeHandles val="exact"/>
        </dgm:presLayoutVars>
      </dgm:prSet>
      <dgm:spPr/>
    </dgm:pt>
    <dgm:pt modelId="{1973DDB6-0803-4FA6-84AE-2A4AC532896F}" type="pres">
      <dgm:prSet presAssocID="{0D8798ED-6BEC-4A79-8BB0-AC87233B7039}" presName="compNode" presStyleCnt="0"/>
      <dgm:spPr/>
    </dgm:pt>
    <dgm:pt modelId="{DF247479-EF25-4AE9-8ECF-942A3C87DC1D}" type="pres">
      <dgm:prSet presAssocID="{0D8798ED-6BEC-4A79-8BB0-AC87233B7039}" presName="bgRect" presStyleLbl="bgShp" presStyleIdx="0" presStyleCnt="2"/>
      <dgm:spPr/>
    </dgm:pt>
    <dgm:pt modelId="{219B7D74-F13D-4860-AF1E-12490F28FB03}" type="pres">
      <dgm:prSet presAssocID="{0D8798ED-6BEC-4A79-8BB0-AC87233B7039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Znacznik wyboru"/>
        </a:ext>
      </dgm:extLst>
    </dgm:pt>
    <dgm:pt modelId="{2259B911-11EE-4C86-B5A9-7F9A501E3D84}" type="pres">
      <dgm:prSet presAssocID="{0D8798ED-6BEC-4A79-8BB0-AC87233B7039}" presName="spaceRect" presStyleCnt="0"/>
      <dgm:spPr/>
    </dgm:pt>
    <dgm:pt modelId="{7E94543A-DDD2-49E1-8D3D-D5405C48D578}" type="pres">
      <dgm:prSet presAssocID="{0D8798ED-6BEC-4A79-8BB0-AC87233B7039}" presName="parTx" presStyleLbl="revTx" presStyleIdx="0" presStyleCnt="2">
        <dgm:presLayoutVars>
          <dgm:chMax val="0"/>
          <dgm:chPref val="0"/>
        </dgm:presLayoutVars>
      </dgm:prSet>
      <dgm:spPr/>
    </dgm:pt>
    <dgm:pt modelId="{B22A095A-F43B-4A3B-A70A-843B9F241757}" type="pres">
      <dgm:prSet presAssocID="{16F54144-F718-460D-9810-E831633F3185}" presName="sibTrans" presStyleCnt="0"/>
      <dgm:spPr/>
    </dgm:pt>
    <dgm:pt modelId="{18E102F8-BAE8-4B8F-8416-A6B836C208FA}" type="pres">
      <dgm:prSet presAssocID="{02D5956A-EC69-4A8D-8A8C-9FE9601D9B28}" presName="compNode" presStyleCnt="0"/>
      <dgm:spPr/>
    </dgm:pt>
    <dgm:pt modelId="{04FA14E3-F4C5-4818-BB1D-45F5883510D8}" type="pres">
      <dgm:prSet presAssocID="{02D5956A-EC69-4A8D-8A8C-9FE9601D9B28}" presName="bgRect" presStyleLbl="bgShp" presStyleIdx="1" presStyleCnt="2"/>
      <dgm:spPr/>
    </dgm:pt>
    <dgm:pt modelId="{105DDD2A-CF1D-4A1D-A166-024139024EA6}" type="pres">
      <dgm:prSet presAssocID="{02D5956A-EC69-4A8D-8A8C-9FE9601D9B28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CA693059-2240-4082-B12D-CB03CA3E3A62}" type="pres">
      <dgm:prSet presAssocID="{02D5956A-EC69-4A8D-8A8C-9FE9601D9B28}" presName="spaceRect" presStyleCnt="0"/>
      <dgm:spPr/>
    </dgm:pt>
    <dgm:pt modelId="{6D673220-B9BF-46AA-B03E-C8AB3BA7744D}" type="pres">
      <dgm:prSet presAssocID="{02D5956A-EC69-4A8D-8A8C-9FE9601D9B28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4DA20332-8D4F-40E2-98C2-D835353C1759}" srcId="{C19295DB-35F6-470A-B760-40EE51E95C7E}" destId="{02D5956A-EC69-4A8D-8A8C-9FE9601D9B28}" srcOrd="1" destOrd="0" parTransId="{1C0ABC3C-AE2F-4E9D-B023-9FE9C85FFA17}" sibTransId="{DCB3F64C-7646-4142-986A-716B022DFEEA}"/>
    <dgm:cxn modelId="{5CA50733-9E03-4DD0-A952-FA839E3F0081}" srcId="{C19295DB-35F6-470A-B760-40EE51E95C7E}" destId="{0D8798ED-6BEC-4A79-8BB0-AC87233B7039}" srcOrd="0" destOrd="0" parTransId="{4B2B484E-759F-4329-8820-1045BAF278C9}" sibTransId="{16F54144-F718-460D-9810-E831633F3185}"/>
    <dgm:cxn modelId="{CE4771D7-F9AE-448D-9EF2-DDB41113AA41}" type="presOf" srcId="{0D8798ED-6BEC-4A79-8BB0-AC87233B7039}" destId="{7E94543A-DDD2-49E1-8D3D-D5405C48D578}" srcOrd="0" destOrd="0" presId="urn:microsoft.com/office/officeart/2018/2/layout/IconVerticalSolidList"/>
    <dgm:cxn modelId="{E0DD3FE6-8EFC-4426-B4BE-CCF0450C9AB0}" type="presOf" srcId="{02D5956A-EC69-4A8D-8A8C-9FE9601D9B28}" destId="{6D673220-B9BF-46AA-B03E-C8AB3BA7744D}" srcOrd="0" destOrd="0" presId="urn:microsoft.com/office/officeart/2018/2/layout/IconVerticalSolidList"/>
    <dgm:cxn modelId="{E764AFEB-8D8F-4B7A-B65D-A38FB188B260}" type="presOf" srcId="{C19295DB-35F6-470A-B760-40EE51E95C7E}" destId="{9CB5DAEA-E5A9-408F-A9E7-4FCCCF1E378F}" srcOrd="0" destOrd="0" presId="urn:microsoft.com/office/officeart/2018/2/layout/IconVerticalSolidList"/>
    <dgm:cxn modelId="{EEC631AE-6825-492D-B0D4-9225D56FA068}" type="presParOf" srcId="{9CB5DAEA-E5A9-408F-A9E7-4FCCCF1E378F}" destId="{1973DDB6-0803-4FA6-84AE-2A4AC532896F}" srcOrd="0" destOrd="0" presId="urn:microsoft.com/office/officeart/2018/2/layout/IconVerticalSolidList"/>
    <dgm:cxn modelId="{628CF86B-DF71-44E1-BED7-0DD9D8AC8553}" type="presParOf" srcId="{1973DDB6-0803-4FA6-84AE-2A4AC532896F}" destId="{DF247479-EF25-4AE9-8ECF-942A3C87DC1D}" srcOrd="0" destOrd="0" presId="urn:microsoft.com/office/officeart/2018/2/layout/IconVerticalSolidList"/>
    <dgm:cxn modelId="{779742EB-CAC3-4167-91A8-C96C49A19986}" type="presParOf" srcId="{1973DDB6-0803-4FA6-84AE-2A4AC532896F}" destId="{219B7D74-F13D-4860-AF1E-12490F28FB03}" srcOrd="1" destOrd="0" presId="urn:microsoft.com/office/officeart/2018/2/layout/IconVerticalSolidList"/>
    <dgm:cxn modelId="{22632CF6-1F51-4697-839E-0BB9665103B1}" type="presParOf" srcId="{1973DDB6-0803-4FA6-84AE-2A4AC532896F}" destId="{2259B911-11EE-4C86-B5A9-7F9A501E3D84}" srcOrd="2" destOrd="0" presId="urn:microsoft.com/office/officeart/2018/2/layout/IconVerticalSolidList"/>
    <dgm:cxn modelId="{CB81400D-05DD-4C75-9FAE-E942BAE6819B}" type="presParOf" srcId="{1973DDB6-0803-4FA6-84AE-2A4AC532896F}" destId="{7E94543A-DDD2-49E1-8D3D-D5405C48D578}" srcOrd="3" destOrd="0" presId="urn:microsoft.com/office/officeart/2018/2/layout/IconVerticalSolidList"/>
    <dgm:cxn modelId="{7E97B510-D946-48F8-8717-4E8871F5260C}" type="presParOf" srcId="{9CB5DAEA-E5A9-408F-A9E7-4FCCCF1E378F}" destId="{B22A095A-F43B-4A3B-A70A-843B9F241757}" srcOrd="1" destOrd="0" presId="urn:microsoft.com/office/officeart/2018/2/layout/IconVerticalSolidList"/>
    <dgm:cxn modelId="{C6B427CD-88FB-4876-A6C0-438CB9431D33}" type="presParOf" srcId="{9CB5DAEA-E5A9-408F-A9E7-4FCCCF1E378F}" destId="{18E102F8-BAE8-4B8F-8416-A6B836C208FA}" srcOrd="2" destOrd="0" presId="urn:microsoft.com/office/officeart/2018/2/layout/IconVerticalSolidList"/>
    <dgm:cxn modelId="{1DCFEAFC-BDFE-4F2C-805E-486CF5AC2F34}" type="presParOf" srcId="{18E102F8-BAE8-4B8F-8416-A6B836C208FA}" destId="{04FA14E3-F4C5-4818-BB1D-45F5883510D8}" srcOrd="0" destOrd="0" presId="urn:microsoft.com/office/officeart/2018/2/layout/IconVerticalSolidList"/>
    <dgm:cxn modelId="{25D9BEAC-7C24-4341-B463-2F79B2343BA2}" type="presParOf" srcId="{18E102F8-BAE8-4B8F-8416-A6B836C208FA}" destId="{105DDD2A-CF1D-4A1D-A166-024139024EA6}" srcOrd="1" destOrd="0" presId="urn:microsoft.com/office/officeart/2018/2/layout/IconVerticalSolidList"/>
    <dgm:cxn modelId="{AE23ACCF-08E8-4643-8D13-186C4DE05049}" type="presParOf" srcId="{18E102F8-BAE8-4B8F-8416-A6B836C208FA}" destId="{CA693059-2240-4082-B12D-CB03CA3E3A62}" srcOrd="2" destOrd="0" presId="urn:microsoft.com/office/officeart/2018/2/layout/IconVerticalSolidList"/>
    <dgm:cxn modelId="{4C12670D-3A42-4E8D-9128-0084088FAE1A}" type="presParOf" srcId="{18E102F8-BAE8-4B8F-8416-A6B836C208FA}" destId="{6D673220-B9BF-46AA-B03E-C8AB3BA7744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453DA13-4FD1-460C-B10F-3DC64D972F92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DE57AC4A-7AF1-4D43-8F03-E6F70C1F08CE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Wraz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rozwojem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technologii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(np. AI, IoT, big data),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wskaźniki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KPI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stają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się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coraz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bardziej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precyzyjne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aktualne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B3749BCA-D95A-46D3-A769-F1A3ED0E61B2}" type="parTrans" cxnId="{2CB38BCC-E8F9-4C89-ADB7-1A47AE9E0A34}">
      <dgm:prSet/>
      <dgm:spPr/>
      <dgm:t>
        <a:bodyPr/>
        <a:lstStyle/>
        <a:p>
          <a:endParaRPr lang="en-US"/>
        </a:p>
      </dgm:t>
    </dgm:pt>
    <dgm:pt modelId="{70E39B4D-ADB4-40DB-922B-18B330C3F108}" type="sibTrans" cxnId="{2CB38BCC-E8F9-4C89-ADB7-1A47AE9E0A34}">
      <dgm:prSet/>
      <dgm:spPr/>
      <dgm:t>
        <a:bodyPr/>
        <a:lstStyle/>
        <a:p>
          <a:endParaRPr lang="en-US"/>
        </a:p>
      </dgm:t>
    </dgm:pt>
    <dgm:pt modelId="{7E4CFA84-7A4E-40ED-B84D-8BF454EF9E5B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przyszłości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możliwe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będzie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automatyczne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monitorowanie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czasie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rzeczywistym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co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zwiększy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skuteczność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zarządzania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zrównoważonym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rozwojem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2409C7E5-D197-4C34-84B5-FF446AFB341B}" type="parTrans" cxnId="{7BDAA6F5-F7F2-4F90-BC83-2374937CC933}">
      <dgm:prSet/>
      <dgm:spPr/>
      <dgm:t>
        <a:bodyPr/>
        <a:lstStyle/>
        <a:p>
          <a:endParaRPr lang="en-US"/>
        </a:p>
      </dgm:t>
    </dgm:pt>
    <dgm:pt modelId="{A7CA792E-B54D-4081-887D-75CAE6A245C8}" type="sibTrans" cxnId="{7BDAA6F5-F7F2-4F90-BC83-2374937CC933}">
      <dgm:prSet/>
      <dgm:spPr/>
      <dgm:t>
        <a:bodyPr/>
        <a:lstStyle/>
        <a:p>
          <a:endParaRPr lang="en-US"/>
        </a:p>
      </dgm:t>
    </dgm:pt>
    <dgm:pt modelId="{18C471CB-7159-4944-8570-0245A190F200}" type="pres">
      <dgm:prSet presAssocID="{B453DA13-4FD1-460C-B10F-3DC64D972F92}" presName="root" presStyleCnt="0">
        <dgm:presLayoutVars>
          <dgm:dir/>
          <dgm:resizeHandles val="exact"/>
        </dgm:presLayoutVars>
      </dgm:prSet>
      <dgm:spPr/>
    </dgm:pt>
    <dgm:pt modelId="{7841CD80-F5D2-4FEC-9A04-D3F3DEAFDCB7}" type="pres">
      <dgm:prSet presAssocID="{DE57AC4A-7AF1-4D43-8F03-E6F70C1F08CE}" presName="compNode" presStyleCnt="0"/>
      <dgm:spPr/>
    </dgm:pt>
    <dgm:pt modelId="{23C8FFA9-28AB-46E3-9314-2DDAF2DBF82A}" type="pres">
      <dgm:prSet presAssocID="{DE57AC4A-7AF1-4D43-8F03-E6F70C1F08CE}" presName="bgRect" presStyleLbl="bgShp" presStyleIdx="0" presStyleCnt="2" custScaleY="149074"/>
      <dgm:spPr/>
    </dgm:pt>
    <dgm:pt modelId="{35655DE8-E8BD-454F-A318-629C4F7DA326}" type="pres">
      <dgm:prSet presAssocID="{DE57AC4A-7AF1-4D43-8F03-E6F70C1F08CE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2F2E60B8-501D-49F3-A027-4A6975C2C901}" type="pres">
      <dgm:prSet presAssocID="{DE57AC4A-7AF1-4D43-8F03-E6F70C1F08CE}" presName="spaceRect" presStyleCnt="0"/>
      <dgm:spPr/>
    </dgm:pt>
    <dgm:pt modelId="{80D32A9E-408D-4BC0-BD01-4E598A02934F}" type="pres">
      <dgm:prSet presAssocID="{DE57AC4A-7AF1-4D43-8F03-E6F70C1F08CE}" presName="parTx" presStyleLbl="revTx" presStyleIdx="0" presStyleCnt="2">
        <dgm:presLayoutVars>
          <dgm:chMax val="0"/>
          <dgm:chPref val="0"/>
        </dgm:presLayoutVars>
      </dgm:prSet>
      <dgm:spPr/>
    </dgm:pt>
    <dgm:pt modelId="{CEFC75B7-E42B-4538-B8AB-3253F3188439}" type="pres">
      <dgm:prSet presAssocID="{70E39B4D-ADB4-40DB-922B-18B330C3F108}" presName="sibTrans" presStyleCnt="0"/>
      <dgm:spPr/>
    </dgm:pt>
    <dgm:pt modelId="{2686923B-2F83-4B13-A643-1C853FEAD882}" type="pres">
      <dgm:prSet presAssocID="{7E4CFA84-7A4E-40ED-B84D-8BF454EF9E5B}" presName="compNode" presStyleCnt="0"/>
      <dgm:spPr/>
    </dgm:pt>
    <dgm:pt modelId="{CA652A61-7C2A-4EAA-BCAC-E8BCFF44717C}" type="pres">
      <dgm:prSet presAssocID="{7E4CFA84-7A4E-40ED-B84D-8BF454EF9E5B}" presName="bgRect" presStyleLbl="bgShp" presStyleIdx="1" presStyleCnt="2"/>
      <dgm:spPr/>
    </dgm:pt>
    <dgm:pt modelId="{8F008319-C03B-4B09-892B-5967EC4C03A3}" type="pres">
      <dgm:prSet presAssocID="{7E4CFA84-7A4E-40ED-B84D-8BF454EF9E5B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iernik"/>
        </a:ext>
      </dgm:extLst>
    </dgm:pt>
    <dgm:pt modelId="{2069E8D9-2933-49D5-8789-5825DC9A9689}" type="pres">
      <dgm:prSet presAssocID="{7E4CFA84-7A4E-40ED-B84D-8BF454EF9E5B}" presName="spaceRect" presStyleCnt="0"/>
      <dgm:spPr/>
    </dgm:pt>
    <dgm:pt modelId="{42D8050F-89A6-4B2C-BCF2-978A99E874F3}" type="pres">
      <dgm:prSet presAssocID="{7E4CFA84-7A4E-40ED-B84D-8BF454EF9E5B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B2FAE233-808B-46E2-A921-A29EEA2750D0}" type="presOf" srcId="{B453DA13-4FD1-460C-B10F-3DC64D972F92}" destId="{18C471CB-7159-4944-8570-0245A190F200}" srcOrd="0" destOrd="0" presId="urn:microsoft.com/office/officeart/2018/2/layout/IconVerticalSolidList"/>
    <dgm:cxn modelId="{C137D653-BD9E-434B-8475-B5D34564137D}" type="presOf" srcId="{DE57AC4A-7AF1-4D43-8F03-E6F70C1F08CE}" destId="{80D32A9E-408D-4BC0-BD01-4E598A02934F}" srcOrd="0" destOrd="0" presId="urn:microsoft.com/office/officeart/2018/2/layout/IconVerticalSolidList"/>
    <dgm:cxn modelId="{87943259-AED2-4236-8E1F-F4CFED0FBE85}" type="presOf" srcId="{7E4CFA84-7A4E-40ED-B84D-8BF454EF9E5B}" destId="{42D8050F-89A6-4B2C-BCF2-978A99E874F3}" srcOrd="0" destOrd="0" presId="urn:microsoft.com/office/officeart/2018/2/layout/IconVerticalSolidList"/>
    <dgm:cxn modelId="{2CB38BCC-E8F9-4C89-ADB7-1A47AE9E0A34}" srcId="{B453DA13-4FD1-460C-B10F-3DC64D972F92}" destId="{DE57AC4A-7AF1-4D43-8F03-E6F70C1F08CE}" srcOrd="0" destOrd="0" parTransId="{B3749BCA-D95A-46D3-A769-F1A3ED0E61B2}" sibTransId="{70E39B4D-ADB4-40DB-922B-18B330C3F108}"/>
    <dgm:cxn modelId="{7BDAA6F5-F7F2-4F90-BC83-2374937CC933}" srcId="{B453DA13-4FD1-460C-B10F-3DC64D972F92}" destId="{7E4CFA84-7A4E-40ED-B84D-8BF454EF9E5B}" srcOrd="1" destOrd="0" parTransId="{2409C7E5-D197-4C34-84B5-FF446AFB341B}" sibTransId="{A7CA792E-B54D-4081-887D-75CAE6A245C8}"/>
    <dgm:cxn modelId="{21E345BF-83E9-4BEF-AEC7-CCA27C86C12C}" type="presParOf" srcId="{18C471CB-7159-4944-8570-0245A190F200}" destId="{7841CD80-F5D2-4FEC-9A04-D3F3DEAFDCB7}" srcOrd="0" destOrd="0" presId="urn:microsoft.com/office/officeart/2018/2/layout/IconVerticalSolidList"/>
    <dgm:cxn modelId="{E6D11C08-3454-4BD7-A546-CB67CECB3CF4}" type="presParOf" srcId="{7841CD80-F5D2-4FEC-9A04-D3F3DEAFDCB7}" destId="{23C8FFA9-28AB-46E3-9314-2DDAF2DBF82A}" srcOrd="0" destOrd="0" presId="urn:microsoft.com/office/officeart/2018/2/layout/IconVerticalSolidList"/>
    <dgm:cxn modelId="{0676AEF8-FE85-474F-98A6-15E0F1F81EE4}" type="presParOf" srcId="{7841CD80-F5D2-4FEC-9A04-D3F3DEAFDCB7}" destId="{35655DE8-E8BD-454F-A318-629C4F7DA326}" srcOrd="1" destOrd="0" presId="urn:microsoft.com/office/officeart/2018/2/layout/IconVerticalSolidList"/>
    <dgm:cxn modelId="{52EEBF20-92BC-4BCD-B071-4F622480308A}" type="presParOf" srcId="{7841CD80-F5D2-4FEC-9A04-D3F3DEAFDCB7}" destId="{2F2E60B8-501D-49F3-A027-4A6975C2C901}" srcOrd="2" destOrd="0" presId="urn:microsoft.com/office/officeart/2018/2/layout/IconVerticalSolidList"/>
    <dgm:cxn modelId="{CD8F3F00-1A14-45C0-A026-C2923BE65440}" type="presParOf" srcId="{7841CD80-F5D2-4FEC-9A04-D3F3DEAFDCB7}" destId="{80D32A9E-408D-4BC0-BD01-4E598A02934F}" srcOrd="3" destOrd="0" presId="urn:microsoft.com/office/officeart/2018/2/layout/IconVerticalSolidList"/>
    <dgm:cxn modelId="{3C6D0D4A-B820-4F32-B5E7-DB6E658B806B}" type="presParOf" srcId="{18C471CB-7159-4944-8570-0245A190F200}" destId="{CEFC75B7-E42B-4538-B8AB-3253F3188439}" srcOrd="1" destOrd="0" presId="urn:microsoft.com/office/officeart/2018/2/layout/IconVerticalSolidList"/>
    <dgm:cxn modelId="{3BA76652-E8C4-4725-8623-1A8B86245295}" type="presParOf" srcId="{18C471CB-7159-4944-8570-0245A190F200}" destId="{2686923B-2F83-4B13-A643-1C853FEAD882}" srcOrd="2" destOrd="0" presId="urn:microsoft.com/office/officeart/2018/2/layout/IconVerticalSolidList"/>
    <dgm:cxn modelId="{CEAEB76F-6ACB-4BF4-B74F-CE32B4721C6B}" type="presParOf" srcId="{2686923B-2F83-4B13-A643-1C853FEAD882}" destId="{CA652A61-7C2A-4EAA-BCAC-E8BCFF44717C}" srcOrd="0" destOrd="0" presId="urn:microsoft.com/office/officeart/2018/2/layout/IconVerticalSolidList"/>
    <dgm:cxn modelId="{F3E466E0-DD9A-4846-B08A-D39AB52B8355}" type="presParOf" srcId="{2686923B-2F83-4B13-A643-1C853FEAD882}" destId="{8F008319-C03B-4B09-892B-5967EC4C03A3}" srcOrd="1" destOrd="0" presId="urn:microsoft.com/office/officeart/2018/2/layout/IconVerticalSolidList"/>
    <dgm:cxn modelId="{12D5E0B4-818F-4AFF-B69E-0AD3E468D38F}" type="presParOf" srcId="{2686923B-2F83-4B13-A643-1C853FEAD882}" destId="{2069E8D9-2933-49D5-8789-5825DC9A9689}" srcOrd="2" destOrd="0" presId="urn:microsoft.com/office/officeart/2018/2/layout/IconVerticalSolidList"/>
    <dgm:cxn modelId="{77C8AB1F-3AA4-44DE-85C3-C0B00C0791CF}" type="presParOf" srcId="{2686923B-2F83-4B13-A643-1C853FEAD882}" destId="{42D8050F-89A6-4B2C-BCF2-978A99E874F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975883-4EE8-437B-9DC4-DC0E49F0C8C4}">
      <dsp:nvSpPr>
        <dsp:cNvPr id="0" name=""/>
        <dsp:cNvSpPr/>
      </dsp:nvSpPr>
      <dsp:spPr>
        <a:xfrm>
          <a:off x="0" y="615"/>
          <a:ext cx="9221688" cy="143980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FF9B82-C22E-44BA-BA8A-A59F515D2901}">
      <dsp:nvSpPr>
        <dsp:cNvPr id="0" name=""/>
        <dsp:cNvSpPr/>
      </dsp:nvSpPr>
      <dsp:spPr>
        <a:xfrm>
          <a:off x="435541" y="324572"/>
          <a:ext cx="791894" cy="79189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5B57FF-9032-409A-BBFD-CACFA9B6A4FB}">
      <dsp:nvSpPr>
        <dsp:cNvPr id="0" name=""/>
        <dsp:cNvSpPr/>
      </dsp:nvSpPr>
      <dsp:spPr>
        <a:xfrm>
          <a:off x="1662978" y="615"/>
          <a:ext cx="7558709" cy="14398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380" tIns="152380" rIns="152380" bIns="15238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Studenci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analizują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rzeczywiste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firmy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projektują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nich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zestaw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KPI z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obszaru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zrównoważonego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rozwoju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1662978" y="615"/>
        <a:ext cx="7558709" cy="1439808"/>
      </dsp:txXfrm>
    </dsp:sp>
    <dsp:sp modelId="{33BCE61C-ECB1-427C-871C-4805C26F7C6E}">
      <dsp:nvSpPr>
        <dsp:cNvPr id="0" name=""/>
        <dsp:cNvSpPr/>
      </dsp:nvSpPr>
      <dsp:spPr>
        <a:xfrm>
          <a:off x="0" y="1800375"/>
          <a:ext cx="9221688" cy="143980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91C7A2-73EA-496A-8B78-7E03FD49583C}">
      <dsp:nvSpPr>
        <dsp:cNvPr id="0" name=""/>
        <dsp:cNvSpPr/>
      </dsp:nvSpPr>
      <dsp:spPr>
        <a:xfrm>
          <a:off x="435541" y="2124332"/>
          <a:ext cx="791894" cy="79189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EA1D13-05E8-4976-AF77-8F0F8DEC3901}">
      <dsp:nvSpPr>
        <dsp:cNvPr id="0" name=""/>
        <dsp:cNvSpPr/>
      </dsp:nvSpPr>
      <dsp:spPr>
        <a:xfrm>
          <a:off x="1662978" y="1800375"/>
          <a:ext cx="7558709" cy="14398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380" tIns="152380" rIns="152380" bIns="15238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przykład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IKEI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może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to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być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odsetek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energii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odnawialnej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a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lokalnej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piekarni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zmniejszenie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ilości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plastikowych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opakowań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 </a:t>
          </a:r>
        </a:p>
      </dsp:txBody>
      <dsp:txXfrm>
        <a:off x="1662978" y="1800375"/>
        <a:ext cx="7558709" cy="1439808"/>
      </dsp:txXfrm>
    </dsp:sp>
    <dsp:sp modelId="{835B402C-B0A1-4A88-AF99-628FADAEC342}">
      <dsp:nvSpPr>
        <dsp:cNvPr id="0" name=""/>
        <dsp:cNvSpPr/>
      </dsp:nvSpPr>
      <dsp:spPr>
        <a:xfrm>
          <a:off x="0" y="3600135"/>
          <a:ext cx="9221688" cy="143980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DAF7F7-CAE4-490F-A060-1876BA35AFD3}">
      <dsp:nvSpPr>
        <dsp:cNvPr id="0" name=""/>
        <dsp:cNvSpPr/>
      </dsp:nvSpPr>
      <dsp:spPr>
        <a:xfrm>
          <a:off x="435541" y="3924092"/>
          <a:ext cx="791894" cy="79189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2EEE02-EA07-435E-B5A1-CC7FB5733A2A}">
      <dsp:nvSpPr>
        <dsp:cNvPr id="0" name=""/>
        <dsp:cNvSpPr/>
      </dsp:nvSpPr>
      <dsp:spPr>
        <a:xfrm>
          <a:off x="1662978" y="3600135"/>
          <a:ext cx="7558709" cy="14398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380" tIns="152380" rIns="152380" bIns="15238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Ważne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by KPI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były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mierzalne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osiągalne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istotne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danej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działalności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1662978" y="3600135"/>
        <a:ext cx="7558709" cy="14398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628473-0A08-4195-84AC-38EA973FB690}">
      <dsp:nvSpPr>
        <dsp:cNvPr id="0" name=""/>
        <dsp:cNvSpPr/>
      </dsp:nvSpPr>
      <dsp:spPr>
        <a:xfrm>
          <a:off x="0" y="75355"/>
          <a:ext cx="5846500" cy="22815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Aby KPI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były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skuteczne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muszą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być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SMART: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konkretne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mierzalne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osiągalne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istotne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określone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czasie</a:t>
          </a:r>
          <a:r>
            <a:rPr lang="en-US" sz="2400" kern="1200" dirty="0"/>
            <a:t>.</a:t>
          </a:r>
        </a:p>
      </dsp:txBody>
      <dsp:txXfrm>
        <a:off x="111374" y="186729"/>
        <a:ext cx="5623752" cy="2058752"/>
      </dsp:txXfrm>
    </dsp:sp>
    <dsp:sp modelId="{83EF780A-8B7A-4D25-91E1-DD279EA130BB}">
      <dsp:nvSpPr>
        <dsp:cNvPr id="0" name=""/>
        <dsp:cNvSpPr/>
      </dsp:nvSpPr>
      <dsp:spPr>
        <a:xfrm>
          <a:off x="0" y="2425975"/>
          <a:ext cx="5846500" cy="2281500"/>
        </a:xfrm>
        <a:prstGeom prst="roundRect">
          <a:avLst/>
        </a:prstGeom>
        <a:gradFill rotWithShape="0">
          <a:gsLst>
            <a:gs pos="0">
              <a:schemeClr val="accent2">
                <a:hueOff val="-9618713"/>
                <a:satOff val="0"/>
                <a:lumOff val="-2784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9618713"/>
                <a:satOff val="0"/>
                <a:lumOff val="-2784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9618713"/>
                <a:satOff val="0"/>
                <a:lumOff val="-2784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Ich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stosowanie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ułatwia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wspiera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zarządzanie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pozwala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lepiej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komunikować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swoje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działania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zakresie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zrównoważonego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rozwoju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111374" y="2537349"/>
        <a:ext cx="5623752" cy="20587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F1E5CA-2BD5-4040-A6F6-FF74D20D145E}">
      <dsp:nvSpPr>
        <dsp:cNvPr id="0" name=""/>
        <dsp:cNvSpPr/>
      </dsp:nvSpPr>
      <dsp:spPr>
        <a:xfrm>
          <a:off x="0" y="364995"/>
          <a:ext cx="5846500" cy="18708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raportowaniu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kluczowe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znaczenie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mają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liczbowe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które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pozwalają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śledzić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postępy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91326" y="456321"/>
        <a:ext cx="5663848" cy="1688178"/>
      </dsp:txXfrm>
    </dsp:sp>
    <dsp:sp modelId="{4DF5679B-B33F-43D5-9EA6-EBACE0B888E5}">
      <dsp:nvSpPr>
        <dsp:cNvPr id="0" name=""/>
        <dsp:cNvSpPr/>
      </dsp:nvSpPr>
      <dsp:spPr>
        <a:xfrm>
          <a:off x="0" y="2304945"/>
          <a:ext cx="5846500" cy="1870830"/>
        </a:xfrm>
        <a:prstGeom prst="roundRect">
          <a:avLst/>
        </a:prstGeom>
        <a:gradFill rotWithShape="0">
          <a:gsLst>
            <a:gs pos="0">
              <a:schemeClr val="accent2">
                <a:hueOff val="-4809357"/>
                <a:satOff val="0"/>
                <a:lumOff val="-1392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4809357"/>
                <a:satOff val="0"/>
                <a:lumOff val="-1392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4809357"/>
                <a:satOff val="0"/>
                <a:lumOff val="-1392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Wskaźniki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KPI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umożliwiają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spójne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przedstawienie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wyników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działań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rzecz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środowiska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społeczeństwa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ładu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korporacyjnego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 </a:t>
          </a:r>
        </a:p>
      </dsp:txBody>
      <dsp:txXfrm>
        <a:off x="91326" y="2396271"/>
        <a:ext cx="5663848" cy="1688178"/>
      </dsp:txXfrm>
    </dsp:sp>
    <dsp:sp modelId="{1C224C8D-E256-4BEA-A285-AE4F037D9F30}">
      <dsp:nvSpPr>
        <dsp:cNvPr id="0" name=""/>
        <dsp:cNvSpPr/>
      </dsp:nvSpPr>
      <dsp:spPr>
        <a:xfrm>
          <a:off x="0" y="4244895"/>
          <a:ext cx="5846500" cy="1870830"/>
        </a:xfrm>
        <a:prstGeom prst="roundRect">
          <a:avLst/>
        </a:prstGeom>
        <a:gradFill rotWithShape="0">
          <a:gsLst>
            <a:gs pos="0">
              <a:schemeClr val="accent2">
                <a:hueOff val="-9618713"/>
                <a:satOff val="0"/>
                <a:lumOff val="-2784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9618713"/>
                <a:satOff val="0"/>
                <a:lumOff val="-2784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9618713"/>
                <a:satOff val="0"/>
                <a:lumOff val="-2784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Najczęściej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stosowanymi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standardami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raportowania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są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GRI (Global Reporting Initiative), SASB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oraz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ESRS (European Sustainability Reporting Standards).</a:t>
          </a:r>
        </a:p>
      </dsp:txBody>
      <dsp:txXfrm>
        <a:off x="91326" y="4336221"/>
        <a:ext cx="5663848" cy="16881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C2FCE3-4191-42E1-868C-39EC7F3A5573}">
      <dsp:nvSpPr>
        <dsp:cNvPr id="0" name=""/>
        <dsp:cNvSpPr/>
      </dsp:nvSpPr>
      <dsp:spPr>
        <a:xfrm>
          <a:off x="0" y="0"/>
          <a:ext cx="922168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78CC73-3D3E-4685-9796-8B24BD5D44AA}">
      <dsp:nvSpPr>
        <dsp:cNvPr id="0" name=""/>
        <dsp:cNvSpPr/>
      </dsp:nvSpPr>
      <dsp:spPr>
        <a:xfrm>
          <a:off x="0" y="0"/>
          <a:ext cx="9221688" cy="19079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Wskaźniki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KPI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mogą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mieć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charakter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ilościowy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(np.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poziom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emisji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CO₂,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liczba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zatrudnionych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kobiet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lub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jakościowy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(np.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ocena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transparentności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zarządzania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).</a:t>
          </a:r>
        </a:p>
      </dsp:txBody>
      <dsp:txXfrm>
        <a:off x="0" y="0"/>
        <a:ext cx="9221688" cy="1907959"/>
      </dsp:txXfrm>
    </dsp:sp>
    <dsp:sp modelId="{BC111382-8E9B-48D8-8A1F-2ED78155E80A}">
      <dsp:nvSpPr>
        <dsp:cNvPr id="0" name=""/>
        <dsp:cNvSpPr/>
      </dsp:nvSpPr>
      <dsp:spPr>
        <a:xfrm>
          <a:off x="0" y="1907959"/>
          <a:ext cx="922168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1AEA0B-C212-483C-B6AC-CEF25D15A657}">
      <dsp:nvSpPr>
        <dsp:cNvPr id="0" name=""/>
        <dsp:cNvSpPr/>
      </dsp:nvSpPr>
      <dsp:spPr>
        <a:xfrm>
          <a:off x="0" y="1907959"/>
          <a:ext cx="9221688" cy="19079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Dobrze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zaprojektowany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zestaw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KPI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łączy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oba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typy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by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uchwycić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zarówno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twarde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dane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jak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miękkie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aspekty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funkcjonowania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0" y="1907959"/>
        <a:ext cx="9221688" cy="190795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247479-EF25-4AE9-8ECF-942A3C87DC1D}">
      <dsp:nvSpPr>
        <dsp:cNvPr id="0" name=""/>
        <dsp:cNvSpPr/>
      </dsp:nvSpPr>
      <dsp:spPr>
        <a:xfrm>
          <a:off x="0" y="760584"/>
          <a:ext cx="9221688" cy="140415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9B7D74-F13D-4860-AF1E-12490F28FB03}">
      <dsp:nvSpPr>
        <dsp:cNvPr id="0" name=""/>
        <dsp:cNvSpPr/>
      </dsp:nvSpPr>
      <dsp:spPr>
        <a:xfrm>
          <a:off x="424757" y="1076519"/>
          <a:ext cx="772285" cy="77228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94543A-DDD2-49E1-8D3D-D5405C48D578}">
      <dsp:nvSpPr>
        <dsp:cNvPr id="0" name=""/>
        <dsp:cNvSpPr/>
      </dsp:nvSpPr>
      <dsp:spPr>
        <a:xfrm>
          <a:off x="1621800" y="760584"/>
          <a:ext cx="7599887" cy="1404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607" tIns="148607" rIns="148607" bIns="148607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Dobrze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dobrane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wskaźniki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KPI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umożliwiają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podejmowanie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decyzji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strategicznych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oparciu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o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dane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1621800" y="760584"/>
        <a:ext cx="7599887" cy="1404156"/>
      </dsp:txXfrm>
    </dsp:sp>
    <dsp:sp modelId="{04FA14E3-F4C5-4818-BB1D-45F5883510D8}">
      <dsp:nvSpPr>
        <dsp:cNvPr id="0" name=""/>
        <dsp:cNvSpPr/>
      </dsp:nvSpPr>
      <dsp:spPr>
        <a:xfrm>
          <a:off x="0" y="2515779"/>
          <a:ext cx="9221688" cy="140415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5DDD2A-CF1D-4A1D-A166-024139024EA6}">
      <dsp:nvSpPr>
        <dsp:cNvPr id="0" name=""/>
        <dsp:cNvSpPr/>
      </dsp:nvSpPr>
      <dsp:spPr>
        <a:xfrm>
          <a:off x="424757" y="2831714"/>
          <a:ext cx="772285" cy="77228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673220-B9BF-46AA-B03E-C8AB3BA7744D}">
      <dsp:nvSpPr>
        <dsp:cNvPr id="0" name=""/>
        <dsp:cNvSpPr/>
      </dsp:nvSpPr>
      <dsp:spPr>
        <a:xfrm>
          <a:off x="1621800" y="2515779"/>
          <a:ext cx="7599887" cy="1404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607" tIns="148607" rIns="148607" bIns="148607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Pomagają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one w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identyfikacji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obszarów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wymagających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poprawy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wspierają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ustalanie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priorytetów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oraz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umożliwiają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porównania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międzyokresowe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benchmarking z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innymi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podmiotami</a:t>
          </a:r>
          <a:r>
            <a:rPr lang="en-US" sz="1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1621800" y="2515779"/>
        <a:ext cx="7599887" cy="140415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C8FFA9-28AB-46E3-9314-2DDAF2DBF82A}">
      <dsp:nvSpPr>
        <dsp:cNvPr id="0" name=""/>
        <dsp:cNvSpPr/>
      </dsp:nvSpPr>
      <dsp:spPr>
        <a:xfrm>
          <a:off x="0" y="576064"/>
          <a:ext cx="5139901" cy="289832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655DE8-E8BD-454F-A318-629C4F7DA326}">
      <dsp:nvSpPr>
        <dsp:cNvPr id="0" name=""/>
        <dsp:cNvSpPr/>
      </dsp:nvSpPr>
      <dsp:spPr>
        <a:xfrm>
          <a:off x="588125" y="1490565"/>
          <a:ext cx="1069318" cy="106931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D32A9E-408D-4BC0-BD01-4E598A02934F}">
      <dsp:nvSpPr>
        <dsp:cNvPr id="0" name=""/>
        <dsp:cNvSpPr/>
      </dsp:nvSpPr>
      <dsp:spPr>
        <a:xfrm>
          <a:off x="2245569" y="1053116"/>
          <a:ext cx="2894331" cy="19442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63" tIns="205763" rIns="205763" bIns="205763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Wraz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rozwojem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technologii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(np. AI, IoT, big data),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wskaźniki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KPI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stają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się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coraz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bardziej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precyzyjne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aktualne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2245569" y="1053116"/>
        <a:ext cx="2894331" cy="1944215"/>
      </dsp:txXfrm>
    </dsp:sp>
    <dsp:sp modelId="{CA652A61-7C2A-4EAA-BCAC-E8BCFF44717C}">
      <dsp:nvSpPr>
        <dsp:cNvPr id="0" name=""/>
        <dsp:cNvSpPr/>
      </dsp:nvSpPr>
      <dsp:spPr>
        <a:xfrm>
          <a:off x="0" y="3960438"/>
          <a:ext cx="5139901" cy="194421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008319-C03B-4B09-892B-5967EC4C03A3}">
      <dsp:nvSpPr>
        <dsp:cNvPr id="0" name=""/>
        <dsp:cNvSpPr/>
      </dsp:nvSpPr>
      <dsp:spPr>
        <a:xfrm>
          <a:off x="588125" y="4397887"/>
          <a:ext cx="1069318" cy="106931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D8050F-89A6-4B2C-BCF2-978A99E874F3}">
      <dsp:nvSpPr>
        <dsp:cNvPr id="0" name=""/>
        <dsp:cNvSpPr/>
      </dsp:nvSpPr>
      <dsp:spPr>
        <a:xfrm>
          <a:off x="2245569" y="3960438"/>
          <a:ext cx="2894331" cy="19442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63" tIns="205763" rIns="205763" bIns="205763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przyszłości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możliwe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będzie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automatyczne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monitorowanie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raportowanie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czasie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rzeczywistym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co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zwiększy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skuteczność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zarządzania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zrównoważonym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1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rozwojem</a:t>
          </a:r>
          <a:r>
            <a:rPr lang="en-US" sz="1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2245569" y="3960438"/>
        <a:ext cx="2894331" cy="19442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F524247-0011-5184-5E5F-A96E8A7E2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765680BE-E460-D96F-F180-409162D9B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7F363-39EF-4BE8-A474-E16786EAD1DD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914D1CA8-B428-C10A-D67D-8AC70A548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E6B9186D-B52E-CF8D-EC7E-A617A864C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48C77-0CD8-4209-BA57-35B2AB79360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79755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  <p:sldLayoutId id="2147483741" r:id="rId11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5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Kluczowe wskaźniki efektywności (KPI) w strategii zrównoważonego rozwoju</a:t>
            </a:r>
            <a:br>
              <a:rPr lang="pl-PL" sz="1800" noProof="0" dirty="0">
                <a:solidFill>
                  <a:schemeClr val="tx1"/>
                </a:solidFill>
              </a:rPr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 na podstawie scenariusza Marty </a:t>
            </a:r>
            <a:r>
              <a:rPr lang="pl-PL" sz="1200" noProof="0" dirty="0" err="1"/>
              <a:t>Mędrak</a:t>
            </a:r>
            <a:endParaRPr lang="pl-PL" sz="1200" noProof="0" dirty="0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07.07.2025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14" y="2249340"/>
            <a:ext cx="3175408" cy="2101495"/>
          </a:xfrm>
        </p:spPr>
        <p:txBody>
          <a:bodyPr anchor="b">
            <a:normAutofit/>
          </a:bodyPr>
          <a:lstStyle/>
          <a:p>
            <a:pPr algn="r"/>
            <a:r>
              <a:rPr lang="pl-PL" sz="3508" dirty="0">
                <a:solidFill>
                  <a:schemeClr val="accent1"/>
                </a:solidFill>
              </a:rPr>
              <a:t>KPI a raportowanie ESG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8AE1B8A-8EAD-4476-97E1-7F54C7F2C2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0830632"/>
              </p:ext>
            </p:extLst>
          </p:nvPr>
        </p:nvGraphicFramePr>
        <p:xfrm>
          <a:off x="4301501" y="539477"/>
          <a:ext cx="5846500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KPI jakościowe i ilościowe</a:t>
            </a:r>
          </a:p>
        </p:txBody>
      </p:sp>
      <p:graphicFrame>
        <p:nvGraphicFramePr>
          <p:cNvPr id="13" name="Content Placeholder 2">
            <a:extLst>
              <a:ext uri="{FF2B5EF4-FFF2-40B4-BE49-F238E27FC236}">
                <a16:creationId xmlns:a16="http://schemas.microsoft.com/office/drawing/2014/main" id="{41D61991-6ADA-0C91-4206-D5BF4A4D0B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8601718"/>
              </p:ext>
            </p:extLst>
          </p:nvPr>
        </p:nvGraphicFramePr>
        <p:xfrm>
          <a:off x="735062" y="2373753"/>
          <a:ext cx="9221688" cy="3815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293" y="1287410"/>
            <a:ext cx="2807448" cy="2970676"/>
          </a:xfrm>
        </p:spPr>
        <p:txBody>
          <a:bodyPr anchor="b">
            <a:normAutofit/>
          </a:bodyPr>
          <a:lstStyle/>
          <a:p>
            <a:pPr algn="r"/>
            <a:r>
              <a:rPr lang="pl-PL" sz="3508" dirty="0">
                <a:solidFill>
                  <a:schemeClr val="accent1"/>
                </a:solidFill>
              </a:rPr>
              <a:t>Wyzwania w stosowaniu KPI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8372" y="1342329"/>
            <a:ext cx="5748732" cy="4863623"/>
          </a:xfrm>
        </p:spPr>
        <p:txBody>
          <a:bodyPr anchor="ctr"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Wdrażanie KPI może napotykać trudności, takie jak brak danych, opór pracowników wobec monitoringu, czy trudność w interpretacji wyników.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Konieczne jest więc wdrożenie odpowiednich procedur zbierania danych, zapewnienie ich jakości i przejrzystości oraz zaangażowanie zespołu w proces oceny i raportowania.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735" y="997293"/>
            <a:ext cx="9213669" cy="890093"/>
          </a:xfrm>
        </p:spPr>
        <p:txBody>
          <a:bodyPr anchor="b">
            <a:normAutofit/>
          </a:bodyPr>
          <a:lstStyle/>
          <a:p>
            <a:r>
              <a:t>Rola KPI w podejmowaniu decyzji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0F91456-C86B-3C01-5D85-CB88597F64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5988937"/>
              </p:ext>
            </p:extLst>
          </p:nvPr>
        </p:nvGraphicFramePr>
        <p:xfrm>
          <a:off x="735062" y="2123653"/>
          <a:ext cx="9221688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1910" y="1291771"/>
            <a:ext cx="3454922" cy="4896140"/>
          </a:xfrm>
        </p:spPr>
        <p:txBody>
          <a:bodyPr anchor="ctr">
            <a:normAutofit/>
          </a:bodyPr>
          <a:lstStyle/>
          <a:p>
            <a:r>
              <a:rPr lang="pl-PL" dirty="0"/>
              <a:t>Przyszłość KPI w zarządzaniu zrównoważonym rozwojem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F4EED87-8F47-E5A5-2A61-C07BFCFD83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9240075"/>
              </p:ext>
            </p:extLst>
          </p:nvPr>
        </p:nvGraphicFramePr>
        <p:xfrm>
          <a:off x="4816849" y="467469"/>
          <a:ext cx="5139901" cy="6480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063" y="1441004"/>
            <a:ext cx="4677841" cy="1498048"/>
          </a:xfrm>
        </p:spPr>
        <p:txBody>
          <a:bodyPr anchor="ctr">
            <a:normAutofit fontScale="90000"/>
          </a:bodyPr>
          <a:lstStyle/>
          <a:p>
            <a:r>
              <a:rPr lang="pl-PL" sz="2982" dirty="0"/>
              <a:t>Kluczowe wskaźniki efektywności (KPI) w strategii zrównoważonego rozwoju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063" y="2939053"/>
            <a:ext cx="4677841" cy="330596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sz="1754" dirty="0"/>
              <a:t>Kluczowe wskaźniki efektywności (KPI) to narzędzia pomiaru skuteczności działań podejmowanych w ramach strategii organizacji.</a:t>
            </a:r>
          </a:p>
          <a:p>
            <a:pPr marL="0" indent="0">
              <a:buNone/>
            </a:pPr>
            <a:r>
              <a:rPr lang="pl-PL" sz="1754" dirty="0"/>
              <a:t>W kontekście zrównoważonego rozwoju pozwalają one monitorować postępy w realizacji celów środowiskowych, społecznych i ładu korporacyjnego (ESG).</a:t>
            </a:r>
          </a:p>
        </p:txBody>
      </p:sp>
      <p:pic>
        <p:nvPicPr>
          <p:cNvPr id="5" name="Picture 4" descr="Kolorowe linijki i zapodajniki">
            <a:extLst>
              <a:ext uri="{FF2B5EF4-FFF2-40B4-BE49-F238E27FC236}">
                <a16:creationId xmlns:a16="http://schemas.microsoft.com/office/drawing/2014/main" id="{DDFB7C67-0DD4-00D4-FF39-37F7C6C8057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575" r="15783"/>
          <a:stretch>
            <a:fillRect/>
          </a:stretch>
        </p:blipFill>
        <p:spPr>
          <a:xfrm>
            <a:off x="6013966" y="763218"/>
            <a:ext cx="4677847" cy="6023691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063" y="1441004"/>
            <a:ext cx="4677841" cy="1498048"/>
          </a:xfrm>
        </p:spPr>
        <p:txBody>
          <a:bodyPr anchor="ctr">
            <a:normAutofit/>
          </a:bodyPr>
          <a:lstStyle/>
          <a:p>
            <a:r>
              <a:rPr lang="pl-PL" sz="3245" dirty="0"/>
              <a:t>Znaczenie KPI dla zrównoważonego rozwoju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063" y="2939053"/>
            <a:ext cx="4677841" cy="330596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sz="1754"/>
              <a:t>Wskaźniki KPI pomagają ocenić, czy działania organizacji są skuteczne i zgodne z jej strategicznymi celami.</a:t>
            </a:r>
          </a:p>
          <a:p>
            <a:pPr marL="0" indent="0">
              <a:buNone/>
            </a:pPr>
            <a:r>
              <a:rPr lang="pl-PL" sz="1754"/>
              <a:t>Dzięki nim możliwe jest podejmowanie decyzji opartych na danych, transparentność działań oraz budowanie zaufania wśród interesariuszy.</a:t>
            </a:r>
          </a:p>
        </p:txBody>
      </p:sp>
      <p:pic>
        <p:nvPicPr>
          <p:cNvPr id="5" name="Picture 4" descr="Kolorowe linijki i zapodajniki">
            <a:extLst>
              <a:ext uri="{FF2B5EF4-FFF2-40B4-BE49-F238E27FC236}">
                <a16:creationId xmlns:a16="http://schemas.microsoft.com/office/drawing/2014/main" id="{4FC8E3C3-B239-7007-4ABB-CC60BCEDAF8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575" r="15783"/>
          <a:stretch>
            <a:fillRect/>
          </a:stretch>
        </p:blipFill>
        <p:spPr>
          <a:xfrm>
            <a:off x="6013966" y="763218"/>
            <a:ext cx="4677847" cy="6023691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053" y="1337055"/>
            <a:ext cx="9831456" cy="653186"/>
          </a:xfrm>
        </p:spPr>
        <p:txBody>
          <a:bodyPr>
            <a:normAutofit/>
          </a:bodyPr>
          <a:lstStyle/>
          <a:p>
            <a:pPr algn="ctr"/>
            <a:r>
              <a:rPr lang="pl-PL" sz="2806" dirty="0">
                <a:solidFill>
                  <a:schemeClr val="accent1"/>
                </a:solidFill>
              </a:rPr>
              <a:t>Przykładowe KPI środowiskowe</a:t>
            </a:r>
          </a:p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564290" y="2241860"/>
          <a:ext cx="9563232" cy="3853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063" y="1441004"/>
            <a:ext cx="4677841" cy="1498048"/>
          </a:xfrm>
        </p:spPr>
        <p:txBody>
          <a:bodyPr anchor="ctr">
            <a:normAutofit/>
          </a:bodyPr>
          <a:lstStyle/>
          <a:p>
            <a:r>
              <a:rPr lang="pl-PL" sz="3508" dirty="0"/>
              <a:t>Społeczne i korporacyjne wskaźniki KPI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063" y="2939053"/>
            <a:ext cx="4677841" cy="330596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sz="1754" dirty="0"/>
              <a:t>W obszarze społecznym wskaźniki mogą dotyczyć np. poziomu satysfakcji pracowników, liczby godzin wolontariatu czy inwestycji w lokalne społeczności.</a:t>
            </a:r>
          </a:p>
          <a:p>
            <a:pPr marL="0" indent="0">
              <a:buNone/>
            </a:pPr>
            <a:r>
              <a:rPr lang="pl-PL" sz="1754" dirty="0"/>
              <a:t>W obszarze ładu korporacyjnego warto monitorować takie kwestie jak różnorodność zarządu czy przejrzystość sprawozdawczości.</a:t>
            </a:r>
          </a:p>
        </p:txBody>
      </p:sp>
      <p:pic>
        <p:nvPicPr>
          <p:cNvPr id="5" name="Picture 4" descr="Lupa przedstawiająca spadek wydajności">
            <a:extLst>
              <a:ext uri="{FF2B5EF4-FFF2-40B4-BE49-F238E27FC236}">
                <a16:creationId xmlns:a16="http://schemas.microsoft.com/office/drawing/2014/main" id="{5C18C6AD-C922-1FB0-B548-A37E1ED8940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521" r="30642" b="-1"/>
          <a:stretch>
            <a:fillRect/>
          </a:stretch>
        </p:blipFill>
        <p:spPr>
          <a:xfrm>
            <a:off x="6013966" y="763218"/>
            <a:ext cx="4677847" cy="6023691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053" y="1337055"/>
            <a:ext cx="9831456" cy="653186"/>
          </a:xfrm>
        </p:spPr>
        <p:txBody>
          <a:bodyPr>
            <a:normAutofit/>
          </a:bodyPr>
          <a:lstStyle/>
          <a:p>
            <a:pPr algn="ctr"/>
            <a:r>
              <a:rPr lang="pl-PL" sz="2806" dirty="0">
                <a:solidFill>
                  <a:schemeClr val="accent1"/>
                </a:solidFill>
              </a:rPr>
              <a:t>Przykładowe KPI społeczne i </a:t>
            </a:r>
            <a:r>
              <a:rPr lang="pl-PL" sz="2806" dirty="0" err="1">
                <a:solidFill>
                  <a:schemeClr val="accent1"/>
                </a:solidFill>
              </a:rPr>
              <a:t>governance</a:t>
            </a:r>
            <a:endParaRPr lang="pl-PL" sz="2806" dirty="0">
              <a:solidFill>
                <a:schemeClr val="accent1"/>
              </a:solidFill>
            </a:endParaRPr>
          </a:p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564290" y="2241860"/>
          <a:ext cx="9563232" cy="3853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293" y="1287410"/>
            <a:ext cx="2807448" cy="2970676"/>
          </a:xfrm>
        </p:spPr>
        <p:txBody>
          <a:bodyPr anchor="b">
            <a:normAutofit/>
          </a:bodyPr>
          <a:lstStyle/>
          <a:p>
            <a:pPr algn="r"/>
            <a:r>
              <a:rPr lang="pl-PL" dirty="0">
                <a:solidFill>
                  <a:schemeClr val="accent1"/>
                </a:solidFill>
              </a:rPr>
              <a:t>Dostosowanie KPI do potencjału organizacji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8372" y="1342329"/>
            <a:ext cx="5748732" cy="486362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sz="1754" dirty="0"/>
              <a:t>Wybór KPI powinien zależeć od wielkości, branży oraz możliwości organizacyjnych.</a:t>
            </a:r>
          </a:p>
          <a:p>
            <a:pPr marL="0" indent="0">
              <a:buNone/>
            </a:pPr>
            <a:r>
              <a:rPr lang="pl-PL" sz="1754" dirty="0"/>
              <a:t>Małe przedsiębiorstwa mogą skupić się na prostszych, ale równie istotnych wskaźnikach, np. ograniczeniu zużycia plastiku, podczas gdy duże firmy raportują kompleksowe dane zgodnie z międzynarodowymi standardami.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735" y="997293"/>
            <a:ext cx="9213669" cy="890093"/>
          </a:xfrm>
        </p:spPr>
        <p:txBody>
          <a:bodyPr anchor="b">
            <a:normAutofit/>
          </a:bodyPr>
          <a:lstStyle/>
          <a:p>
            <a:r>
              <a:rPr dirty="0"/>
              <a:t>KPI w </a:t>
            </a:r>
            <a:r>
              <a:rPr dirty="0" err="1"/>
              <a:t>praktyce</a:t>
            </a:r>
            <a:r>
              <a:rPr dirty="0"/>
              <a:t> –</a:t>
            </a:r>
            <a:r>
              <a:rPr lang="pl-PL" dirty="0"/>
              <a:t> </a:t>
            </a:r>
            <a:r>
              <a:rPr dirty="0" err="1"/>
              <a:t>ćwiczeni</a:t>
            </a:r>
            <a:r>
              <a:rPr lang="pl-PL" dirty="0"/>
              <a:t>e</a:t>
            </a:r>
            <a:endParaRPr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B19DA11-1415-E5AC-27D3-BB0C5A80AC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3567467"/>
              </p:ext>
            </p:extLst>
          </p:nvPr>
        </p:nvGraphicFramePr>
        <p:xfrm>
          <a:off x="735062" y="2195661"/>
          <a:ext cx="9221688" cy="50405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14" y="2249340"/>
            <a:ext cx="2731941" cy="2101495"/>
          </a:xfrm>
        </p:spPr>
        <p:txBody>
          <a:bodyPr anchor="b">
            <a:normAutofit/>
          </a:bodyPr>
          <a:lstStyle/>
          <a:p>
            <a:pPr algn="r"/>
            <a:r>
              <a:rPr lang="pl-PL" sz="3508" dirty="0">
                <a:solidFill>
                  <a:schemeClr val="accent1"/>
                </a:solidFill>
              </a:rPr>
              <a:t>Cechy dobrze dobranych KPI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3EDA76F-8A4D-EC00-DB9F-BC2D86A30A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6501312"/>
              </p:ext>
            </p:extLst>
          </p:nvPr>
        </p:nvGraphicFramePr>
        <p:xfrm>
          <a:off x="4301501" y="1430866"/>
          <a:ext cx="5846500" cy="4782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182</TotalTime>
  <Words>584</Words>
  <Application>Microsoft Office PowerPoint</Application>
  <PresentationFormat>Niestandardowy</PresentationFormat>
  <Paragraphs>44</Paragraphs>
  <Slides>14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8" baseType="lpstr">
      <vt:lpstr>Arial</vt:lpstr>
      <vt:lpstr>Calibri</vt:lpstr>
      <vt:lpstr>Open Sans</vt:lpstr>
      <vt:lpstr>Motyw pakietu Office</vt:lpstr>
      <vt:lpstr>Tytuł prezentacji: Kluczowe wskaźniki efektywności (KPI) w strategii zrównoważonego rozwoju  Opracował: Przemysław Żukiewicz na podstawie scenariusza Marty Mędrak</vt:lpstr>
      <vt:lpstr>Kluczowe wskaźniki efektywności (KPI) w strategii zrównoważonego rozwoju</vt:lpstr>
      <vt:lpstr>Znaczenie KPI dla zrównoważonego rozwoju</vt:lpstr>
      <vt:lpstr>Przykładowe KPI środowiskowe</vt:lpstr>
      <vt:lpstr>Społeczne i korporacyjne wskaźniki KPI</vt:lpstr>
      <vt:lpstr>Przykładowe KPI społeczne i governance</vt:lpstr>
      <vt:lpstr>Dostosowanie KPI do potencjału organizacji</vt:lpstr>
      <vt:lpstr>KPI w praktyce – ćwiczenie</vt:lpstr>
      <vt:lpstr>Cechy dobrze dobranych KPI</vt:lpstr>
      <vt:lpstr>KPI a raportowanie ESG</vt:lpstr>
      <vt:lpstr>KPI jakościowe i ilościowe</vt:lpstr>
      <vt:lpstr>Wyzwania w stosowaniu KPI</vt:lpstr>
      <vt:lpstr>Rola KPI w podejmowaniu decyzji</vt:lpstr>
      <vt:lpstr>Przyszłość KPI w zarządzaniu zrównoważonym rozwojem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14</cp:revision>
  <dcterms:created xsi:type="dcterms:W3CDTF">2022-06-22T09:40:44Z</dcterms:created>
  <dcterms:modified xsi:type="dcterms:W3CDTF">2025-07-07T04:20:28Z</dcterms:modified>
</cp:coreProperties>
</file>